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61" r:id="rId4"/>
    <p:sldId id="263" r:id="rId5"/>
    <p:sldId id="265" r:id="rId6"/>
    <p:sldId id="264" r:id="rId7"/>
    <p:sldId id="266" r:id="rId8"/>
    <p:sldId id="275" r:id="rId9"/>
    <p:sldId id="267" r:id="rId10"/>
    <p:sldId id="268" r:id="rId11"/>
    <p:sldId id="269" r:id="rId12"/>
    <p:sldId id="270" r:id="rId13"/>
    <p:sldId id="271" r:id="rId14"/>
    <p:sldId id="272" r:id="rId15"/>
    <p:sldId id="273" r:id="rId16"/>
    <p:sldId id="274" r:id="rId17"/>
    <p:sldId id="259" r:id="rId18"/>
  </p:sldIdLst>
  <p:sldSz cx="9144000" cy="6858000" type="screen4x3"/>
  <p:notesSz cx="6802438" cy="99345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0809" autoAdjust="0"/>
  </p:normalViewPr>
  <p:slideViewPr>
    <p:cSldViewPr>
      <p:cViewPr varScale="1">
        <p:scale>
          <a:sx n="43" d="100"/>
          <a:sy n="43" d="100"/>
        </p:scale>
        <p:origin x="348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IAS%202018%20Amsterdam\Indonesia%20Satellite%20Session\Bahan\Boo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IAS%202018%20Amsterdam\Indonesia%20Satellite%20Session\Bahan\Book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IAS%202018%20Amsterdam\Indonesia%20Satellite%20Session\Bahan\Book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IAS%202018%20Amsterdam\Indonesia%20Satellite%20Session\Bahan\Book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IAS%202018%20Amsterdam\Indonesia%20Satellite%20Session\Bahan\Book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Response!$C$2</c:f>
              <c:strCache>
                <c:ptCount val="1"/>
                <c:pt idx="0">
                  <c:v>2012</c:v>
                </c:pt>
              </c:strCache>
            </c:strRef>
          </c:tx>
          <c:spPr>
            <a:solidFill>
              <a:srgbClr val="66CCFF"/>
            </a:solidFill>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Response!$B$3:$B$5</c:f>
              <c:strCache>
                <c:ptCount val="3"/>
                <c:pt idx="0">
                  <c:v># of people tested</c:v>
                </c:pt>
                <c:pt idx="1">
                  <c:v># of diagnosed PLHIV</c:v>
                </c:pt>
                <c:pt idx="2">
                  <c:v># of PLHIV on ART</c:v>
                </c:pt>
              </c:strCache>
            </c:strRef>
          </c:cat>
          <c:val>
            <c:numRef>
              <c:f>Response!$C$3:$C$5</c:f>
              <c:numCache>
                <c:formatCode>_-* #,##0_-;\-* #,##0_-;_-* "-"??_-;_-@_-</c:formatCode>
                <c:ptCount val="3"/>
                <c:pt idx="0">
                  <c:v>307640</c:v>
                </c:pt>
                <c:pt idx="1">
                  <c:v>98390</c:v>
                </c:pt>
                <c:pt idx="2">
                  <c:v>31002</c:v>
                </c:pt>
              </c:numCache>
            </c:numRef>
          </c:val>
          <c:extLst>
            <c:ext xmlns:c16="http://schemas.microsoft.com/office/drawing/2014/chart" uri="{C3380CC4-5D6E-409C-BE32-E72D297353CC}">
              <c16:uniqueId val="{00000000-37BD-4E86-B4D0-D3749AECCB0D}"/>
            </c:ext>
          </c:extLst>
        </c:ser>
        <c:ser>
          <c:idx val="1"/>
          <c:order val="1"/>
          <c:tx>
            <c:strRef>
              <c:f>Response!$D$2</c:f>
              <c:strCache>
                <c:ptCount val="1"/>
                <c:pt idx="0">
                  <c:v>2017</c:v>
                </c:pt>
              </c:strCache>
            </c:strRef>
          </c:tx>
          <c:spPr>
            <a:solidFill>
              <a:srgbClr val="BC3A3A"/>
            </a:solidFill>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Response!$B$3:$B$5</c:f>
              <c:strCache>
                <c:ptCount val="3"/>
                <c:pt idx="0">
                  <c:v># of people tested</c:v>
                </c:pt>
                <c:pt idx="1">
                  <c:v># of diagnosed PLHIV</c:v>
                </c:pt>
                <c:pt idx="2">
                  <c:v># of PLHIV on ART</c:v>
                </c:pt>
              </c:strCache>
            </c:strRef>
          </c:cat>
          <c:val>
            <c:numRef>
              <c:f>Response!$D$3:$D$5</c:f>
              <c:numCache>
                <c:formatCode>_-* #,##0_-;\-* #,##0_-;_-* "-"??_-;_-@_-</c:formatCode>
                <c:ptCount val="3"/>
                <c:pt idx="0">
                  <c:v>2561698</c:v>
                </c:pt>
                <c:pt idx="1">
                  <c:v>280623</c:v>
                </c:pt>
                <c:pt idx="2">
                  <c:v>91369</c:v>
                </c:pt>
              </c:numCache>
            </c:numRef>
          </c:val>
          <c:extLst>
            <c:ext xmlns:c16="http://schemas.microsoft.com/office/drawing/2014/chart" uri="{C3380CC4-5D6E-409C-BE32-E72D297353CC}">
              <c16:uniqueId val="{00000001-37BD-4E86-B4D0-D3749AECCB0D}"/>
            </c:ext>
          </c:extLst>
        </c:ser>
        <c:dLbls>
          <c:showLegendKey val="0"/>
          <c:showVal val="0"/>
          <c:showCatName val="0"/>
          <c:showSerName val="0"/>
          <c:showPercent val="0"/>
          <c:showBubbleSize val="0"/>
        </c:dLbls>
        <c:gapWidth val="150"/>
        <c:axId val="76572160"/>
        <c:axId val="76573696"/>
      </c:barChart>
      <c:catAx>
        <c:axId val="76572160"/>
        <c:scaling>
          <c:orientation val="minMax"/>
        </c:scaling>
        <c:delete val="0"/>
        <c:axPos val="b"/>
        <c:numFmt formatCode="General" sourceLinked="0"/>
        <c:majorTickMark val="out"/>
        <c:minorTickMark val="none"/>
        <c:tickLblPos val="nextTo"/>
        <c:txPr>
          <a:bodyPr/>
          <a:lstStyle/>
          <a:p>
            <a:pPr>
              <a:defRPr sz="1400"/>
            </a:pPr>
            <a:endParaRPr lang="en-US"/>
          </a:p>
        </c:txPr>
        <c:crossAx val="76573696"/>
        <c:crosses val="autoZero"/>
        <c:auto val="1"/>
        <c:lblAlgn val="ctr"/>
        <c:lblOffset val="100"/>
        <c:noMultiLvlLbl val="0"/>
      </c:catAx>
      <c:valAx>
        <c:axId val="76573696"/>
        <c:scaling>
          <c:orientation val="minMax"/>
        </c:scaling>
        <c:delete val="0"/>
        <c:axPos val="l"/>
        <c:numFmt formatCode="_-* #,##0_-;\-* #,##0_-;_-* &quot;-&quot;??_-;_-@_-" sourceLinked="1"/>
        <c:majorTickMark val="out"/>
        <c:minorTickMark val="none"/>
        <c:tickLblPos val="nextTo"/>
        <c:txPr>
          <a:bodyPr/>
          <a:lstStyle/>
          <a:p>
            <a:pPr>
              <a:defRPr sz="1200"/>
            </a:pPr>
            <a:endParaRPr lang="en-US"/>
          </a:p>
        </c:txPr>
        <c:crossAx val="76572160"/>
        <c:crosses val="autoZero"/>
        <c:crossBetween val="between"/>
      </c:valAx>
    </c:plotArea>
    <c:legend>
      <c:legendPos val="b"/>
      <c:overlay val="0"/>
      <c:txPr>
        <a:bodyPr/>
        <a:lstStyle/>
        <a:p>
          <a:pPr>
            <a:defRPr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Sheet1!$N$24</c:f>
              <c:strCache>
                <c:ptCount val="1"/>
                <c:pt idx="0">
                  <c:v># of test</c:v>
                </c:pt>
              </c:strCache>
            </c:strRef>
          </c:tx>
          <c:spPr>
            <a:solidFill>
              <a:srgbClr val="92D050"/>
            </a:solidFill>
          </c:spPr>
          <c:invertIfNegative val="0"/>
          <c:dLbls>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Sheet1!$B$37:$B$39</c:f>
              <c:numCache>
                <c:formatCode>General</c:formatCode>
                <c:ptCount val="3"/>
                <c:pt idx="0">
                  <c:v>2015</c:v>
                </c:pt>
                <c:pt idx="1">
                  <c:v>2016</c:v>
                </c:pt>
                <c:pt idx="2">
                  <c:v>2017</c:v>
                </c:pt>
              </c:numCache>
            </c:numRef>
          </c:cat>
          <c:val>
            <c:numRef>
              <c:f>Sheet1!$N$37:$N$39</c:f>
              <c:numCache>
                <c:formatCode>_-* #,##0_-;\-* #,##0_-;_-* "-"??_-;_-@_-</c:formatCode>
                <c:ptCount val="3"/>
                <c:pt idx="0">
                  <c:v>6293</c:v>
                </c:pt>
                <c:pt idx="1">
                  <c:v>12718</c:v>
                </c:pt>
                <c:pt idx="2">
                  <c:v>18930</c:v>
                </c:pt>
              </c:numCache>
            </c:numRef>
          </c:val>
          <c:extLst>
            <c:ext xmlns:c16="http://schemas.microsoft.com/office/drawing/2014/chart" uri="{C3380CC4-5D6E-409C-BE32-E72D297353CC}">
              <c16:uniqueId val="{00000000-E6F8-4A32-AB4F-B1284818574C}"/>
            </c:ext>
          </c:extLst>
        </c:ser>
        <c:ser>
          <c:idx val="1"/>
          <c:order val="1"/>
          <c:tx>
            <c:strRef>
              <c:f>Sheet1!$O$24</c:f>
              <c:strCache>
                <c:ptCount val="1"/>
                <c:pt idx="0">
                  <c:v># of HIV+</c:v>
                </c:pt>
              </c:strCache>
            </c:strRef>
          </c:tx>
          <c:spPr>
            <a:solidFill>
              <a:schemeClr val="accent2"/>
            </a:solidFill>
          </c:spPr>
          <c:invertIfNegative val="0"/>
          <c:dLbls>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Sheet1!$B$37:$B$39</c:f>
              <c:numCache>
                <c:formatCode>General</c:formatCode>
                <c:ptCount val="3"/>
                <c:pt idx="0">
                  <c:v>2015</c:v>
                </c:pt>
                <c:pt idx="1">
                  <c:v>2016</c:v>
                </c:pt>
                <c:pt idx="2">
                  <c:v>2017</c:v>
                </c:pt>
              </c:numCache>
            </c:numRef>
          </c:cat>
          <c:val>
            <c:numRef>
              <c:f>Sheet1!$O$37:$O$39</c:f>
              <c:numCache>
                <c:formatCode>_-* #,##0_-;\-* #,##0_-;_-* "-"??_-;_-@_-</c:formatCode>
                <c:ptCount val="3"/>
                <c:pt idx="0">
                  <c:v>859</c:v>
                </c:pt>
                <c:pt idx="1">
                  <c:v>921</c:v>
                </c:pt>
                <c:pt idx="2">
                  <c:v>832</c:v>
                </c:pt>
              </c:numCache>
            </c:numRef>
          </c:val>
          <c:extLst>
            <c:ext xmlns:c16="http://schemas.microsoft.com/office/drawing/2014/chart" uri="{C3380CC4-5D6E-409C-BE32-E72D297353CC}">
              <c16:uniqueId val="{00000001-E6F8-4A32-AB4F-B1284818574C}"/>
            </c:ext>
          </c:extLst>
        </c:ser>
        <c:dLbls>
          <c:showLegendKey val="0"/>
          <c:showVal val="0"/>
          <c:showCatName val="0"/>
          <c:showSerName val="0"/>
          <c:showPercent val="0"/>
          <c:showBubbleSize val="0"/>
        </c:dLbls>
        <c:gapWidth val="66"/>
        <c:axId val="115068928"/>
        <c:axId val="115070464"/>
      </c:barChart>
      <c:catAx>
        <c:axId val="115068928"/>
        <c:scaling>
          <c:orientation val="minMax"/>
        </c:scaling>
        <c:delete val="0"/>
        <c:axPos val="b"/>
        <c:numFmt formatCode="General" sourceLinked="1"/>
        <c:majorTickMark val="out"/>
        <c:minorTickMark val="none"/>
        <c:tickLblPos val="nextTo"/>
        <c:crossAx val="115070464"/>
        <c:crosses val="autoZero"/>
        <c:auto val="1"/>
        <c:lblAlgn val="ctr"/>
        <c:lblOffset val="100"/>
        <c:noMultiLvlLbl val="0"/>
      </c:catAx>
      <c:valAx>
        <c:axId val="115070464"/>
        <c:scaling>
          <c:orientation val="minMax"/>
        </c:scaling>
        <c:delete val="0"/>
        <c:axPos val="l"/>
        <c:numFmt formatCode="_-* #,##0_-;\-* #,##0_-;_-* &quot;-&quot;??_-;_-@_-" sourceLinked="1"/>
        <c:majorTickMark val="out"/>
        <c:minorTickMark val="none"/>
        <c:tickLblPos val="nextTo"/>
        <c:crossAx val="115068928"/>
        <c:crosses val="autoZero"/>
        <c:crossBetween val="between"/>
      </c:valAx>
      <c:spPr>
        <a:noFill/>
        <a:ln w="25400">
          <a:noFill/>
        </a:ln>
      </c:spPr>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Sheet1!$C$24</c:f>
              <c:strCache>
                <c:ptCount val="1"/>
                <c:pt idx="0">
                  <c:v># of test</c:v>
                </c:pt>
              </c:strCache>
            </c:strRef>
          </c:tx>
          <c:spPr>
            <a:solidFill>
              <a:srgbClr val="92D050"/>
            </a:solidFill>
          </c:spPr>
          <c:invertIfNegative val="0"/>
          <c:dLbls>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Sheet1!$B$25:$B$27</c:f>
              <c:numCache>
                <c:formatCode>General</c:formatCode>
                <c:ptCount val="3"/>
                <c:pt idx="0">
                  <c:v>2015</c:v>
                </c:pt>
                <c:pt idx="1">
                  <c:v>2016</c:v>
                </c:pt>
                <c:pt idx="2">
                  <c:v>2017</c:v>
                </c:pt>
              </c:numCache>
            </c:numRef>
          </c:cat>
          <c:val>
            <c:numRef>
              <c:f>Sheet1!$C$25:$C$27</c:f>
              <c:numCache>
                <c:formatCode>_-* #,##0_-;\-* #,##0_-;_-* "-"??_-;_-@_-</c:formatCode>
                <c:ptCount val="3"/>
                <c:pt idx="0">
                  <c:v>69209</c:v>
                </c:pt>
                <c:pt idx="1">
                  <c:v>89398</c:v>
                </c:pt>
                <c:pt idx="2">
                  <c:v>161215</c:v>
                </c:pt>
              </c:numCache>
            </c:numRef>
          </c:val>
          <c:extLst>
            <c:ext xmlns:c16="http://schemas.microsoft.com/office/drawing/2014/chart" uri="{C3380CC4-5D6E-409C-BE32-E72D297353CC}">
              <c16:uniqueId val="{00000000-AED6-4B8E-B084-EC00E47D754B}"/>
            </c:ext>
          </c:extLst>
        </c:ser>
        <c:ser>
          <c:idx val="1"/>
          <c:order val="1"/>
          <c:tx>
            <c:strRef>
              <c:f>Sheet1!$D$24</c:f>
              <c:strCache>
                <c:ptCount val="1"/>
                <c:pt idx="0">
                  <c:v># of HIV+</c:v>
                </c:pt>
              </c:strCache>
            </c:strRef>
          </c:tx>
          <c:spPr>
            <a:solidFill>
              <a:schemeClr val="accent2"/>
            </a:solidFill>
          </c:spPr>
          <c:invertIfNegative val="0"/>
          <c:dLbls>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Sheet1!$B$25:$B$27</c:f>
              <c:numCache>
                <c:formatCode>General</c:formatCode>
                <c:ptCount val="3"/>
                <c:pt idx="0">
                  <c:v>2015</c:v>
                </c:pt>
                <c:pt idx="1">
                  <c:v>2016</c:v>
                </c:pt>
                <c:pt idx="2">
                  <c:v>2017</c:v>
                </c:pt>
              </c:numCache>
            </c:numRef>
          </c:cat>
          <c:val>
            <c:numRef>
              <c:f>Sheet1!$D$25:$D$27</c:f>
              <c:numCache>
                <c:formatCode>_-* #,##0_-;\-* #,##0_-;_-* "-"??_-;_-@_-</c:formatCode>
                <c:ptCount val="3"/>
                <c:pt idx="0">
                  <c:v>2336</c:v>
                </c:pt>
                <c:pt idx="1">
                  <c:v>2506</c:v>
                </c:pt>
                <c:pt idx="2">
                  <c:v>3313</c:v>
                </c:pt>
              </c:numCache>
            </c:numRef>
          </c:val>
          <c:extLst>
            <c:ext xmlns:c16="http://schemas.microsoft.com/office/drawing/2014/chart" uri="{C3380CC4-5D6E-409C-BE32-E72D297353CC}">
              <c16:uniqueId val="{00000001-AED6-4B8E-B084-EC00E47D754B}"/>
            </c:ext>
          </c:extLst>
        </c:ser>
        <c:dLbls>
          <c:showLegendKey val="0"/>
          <c:showVal val="0"/>
          <c:showCatName val="0"/>
          <c:showSerName val="0"/>
          <c:showPercent val="0"/>
          <c:showBubbleSize val="0"/>
        </c:dLbls>
        <c:gapWidth val="66"/>
        <c:axId val="147698048"/>
        <c:axId val="147705856"/>
      </c:barChart>
      <c:catAx>
        <c:axId val="147698048"/>
        <c:scaling>
          <c:orientation val="minMax"/>
        </c:scaling>
        <c:delete val="0"/>
        <c:axPos val="b"/>
        <c:numFmt formatCode="General" sourceLinked="1"/>
        <c:majorTickMark val="out"/>
        <c:minorTickMark val="none"/>
        <c:tickLblPos val="nextTo"/>
        <c:crossAx val="147705856"/>
        <c:crosses val="autoZero"/>
        <c:auto val="1"/>
        <c:lblAlgn val="ctr"/>
        <c:lblOffset val="100"/>
        <c:noMultiLvlLbl val="0"/>
      </c:catAx>
      <c:valAx>
        <c:axId val="147705856"/>
        <c:scaling>
          <c:orientation val="minMax"/>
        </c:scaling>
        <c:delete val="0"/>
        <c:axPos val="l"/>
        <c:numFmt formatCode="_-* #,##0_-;\-* #,##0_-;_-* &quot;-&quot;??_-;_-@_-" sourceLinked="1"/>
        <c:majorTickMark val="out"/>
        <c:minorTickMark val="none"/>
        <c:tickLblPos val="nextTo"/>
        <c:crossAx val="147698048"/>
        <c:crosses val="autoZero"/>
        <c:crossBetween val="between"/>
      </c:valAx>
      <c:spPr>
        <a:noFill/>
        <a:ln w="25400">
          <a:noFill/>
        </a:ln>
      </c:spPr>
    </c:plotArea>
    <c:legend>
      <c:legendPos val="b"/>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[Book1.xlsx]Sheet1!$N$24</c:f>
              <c:strCache>
                <c:ptCount val="1"/>
                <c:pt idx="0">
                  <c:v># of test</c:v>
                </c:pt>
              </c:strCache>
            </c:strRef>
          </c:tx>
          <c:spPr>
            <a:solidFill>
              <a:srgbClr val="92D050"/>
            </a:solidFill>
          </c:spPr>
          <c:invertIfNegative val="0"/>
          <c:dLbls>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[Book1.xlsx]Sheet1!$B$25:$B$27</c:f>
              <c:numCache>
                <c:formatCode>General</c:formatCode>
                <c:ptCount val="3"/>
                <c:pt idx="0">
                  <c:v>2015</c:v>
                </c:pt>
                <c:pt idx="1">
                  <c:v>2016</c:v>
                </c:pt>
                <c:pt idx="2">
                  <c:v>2017</c:v>
                </c:pt>
              </c:numCache>
            </c:numRef>
          </c:cat>
          <c:val>
            <c:numRef>
              <c:f>[Book1.xlsx]Sheet1!$N$25:$N$27</c:f>
              <c:numCache>
                <c:formatCode>_-* #,##0_-;\-* #,##0_-;_-* "-"??_-;_-@_-</c:formatCode>
                <c:ptCount val="3"/>
                <c:pt idx="0">
                  <c:v>24860</c:v>
                </c:pt>
                <c:pt idx="1">
                  <c:v>70588</c:v>
                </c:pt>
                <c:pt idx="2">
                  <c:v>153154</c:v>
                </c:pt>
              </c:numCache>
            </c:numRef>
          </c:val>
          <c:extLst>
            <c:ext xmlns:c16="http://schemas.microsoft.com/office/drawing/2014/chart" uri="{C3380CC4-5D6E-409C-BE32-E72D297353CC}">
              <c16:uniqueId val="{00000000-8553-4376-903C-513386FEF2F2}"/>
            </c:ext>
          </c:extLst>
        </c:ser>
        <c:ser>
          <c:idx val="1"/>
          <c:order val="1"/>
          <c:tx>
            <c:strRef>
              <c:f>[Book1.xlsx]Sheet1!$O$24</c:f>
              <c:strCache>
                <c:ptCount val="1"/>
                <c:pt idx="0">
                  <c:v># of HIV+</c:v>
                </c:pt>
              </c:strCache>
            </c:strRef>
          </c:tx>
          <c:spPr>
            <a:solidFill>
              <a:schemeClr val="accent2"/>
            </a:solidFill>
          </c:spPr>
          <c:invertIfNegative val="0"/>
          <c:dLbls>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[Book1.xlsx]Sheet1!$B$25:$B$27</c:f>
              <c:numCache>
                <c:formatCode>General</c:formatCode>
                <c:ptCount val="3"/>
                <c:pt idx="0">
                  <c:v>2015</c:v>
                </c:pt>
                <c:pt idx="1">
                  <c:v>2016</c:v>
                </c:pt>
                <c:pt idx="2">
                  <c:v>2017</c:v>
                </c:pt>
              </c:numCache>
            </c:numRef>
          </c:cat>
          <c:val>
            <c:numRef>
              <c:f>[Book1.xlsx]Sheet1!$O$25:$O$27</c:f>
              <c:numCache>
                <c:formatCode>_-* #,##0_-;\-* #,##0_-;_-* "-"??_-;_-@_-</c:formatCode>
                <c:ptCount val="3"/>
                <c:pt idx="0">
                  <c:v>4215</c:v>
                </c:pt>
                <c:pt idx="1">
                  <c:v>8335</c:v>
                </c:pt>
                <c:pt idx="2">
                  <c:v>10628</c:v>
                </c:pt>
              </c:numCache>
            </c:numRef>
          </c:val>
          <c:extLst>
            <c:ext xmlns:c16="http://schemas.microsoft.com/office/drawing/2014/chart" uri="{C3380CC4-5D6E-409C-BE32-E72D297353CC}">
              <c16:uniqueId val="{00000001-8553-4376-903C-513386FEF2F2}"/>
            </c:ext>
          </c:extLst>
        </c:ser>
        <c:dLbls>
          <c:showLegendKey val="0"/>
          <c:showVal val="0"/>
          <c:showCatName val="0"/>
          <c:showSerName val="0"/>
          <c:showPercent val="0"/>
          <c:showBubbleSize val="0"/>
        </c:dLbls>
        <c:gapWidth val="66"/>
        <c:axId val="112901504"/>
        <c:axId val="114689920"/>
      </c:barChart>
      <c:catAx>
        <c:axId val="112901504"/>
        <c:scaling>
          <c:orientation val="minMax"/>
        </c:scaling>
        <c:delete val="0"/>
        <c:axPos val="b"/>
        <c:numFmt formatCode="General" sourceLinked="1"/>
        <c:majorTickMark val="out"/>
        <c:minorTickMark val="none"/>
        <c:tickLblPos val="nextTo"/>
        <c:crossAx val="114689920"/>
        <c:crosses val="autoZero"/>
        <c:auto val="1"/>
        <c:lblAlgn val="ctr"/>
        <c:lblOffset val="100"/>
        <c:noMultiLvlLbl val="0"/>
      </c:catAx>
      <c:valAx>
        <c:axId val="114689920"/>
        <c:scaling>
          <c:orientation val="minMax"/>
        </c:scaling>
        <c:delete val="0"/>
        <c:axPos val="l"/>
        <c:numFmt formatCode="_-* #,##0_-;\-* #,##0_-;_-* &quot;-&quot;??_-;_-@_-" sourceLinked="1"/>
        <c:majorTickMark val="out"/>
        <c:minorTickMark val="none"/>
        <c:tickLblPos val="nextTo"/>
        <c:crossAx val="112901504"/>
        <c:crosses val="autoZero"/>
        <c:crossBetween val="between"/>
      </c:valAx>
      <c:spPr>
        <a:noFill/>
        <a:ln w="25400">
          <a:noFill/>
        </a:ln>
      </c:spPr>
    </c:plotArea>
    <c:legend>
      <c:legendPos val="b"/>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Sheet1!$C$24</c:f>
              <c:strCache>
                <c:ptCount val="1"/>
                <c:pt idx="0">
                  <c:v># of test</c:v>
                </c:pt>
              </c:strCache>
            </c:strRef>
          </c:tx>
          <c:spPr>
            <a:solidFill>
              <a:srgbClr val="92D050"/>
            </a:solidFill>
          </c:spPr>
          <c:invertIfNegative val="0"/>
          <c:dLbls>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Sheet1!$B$37:$B$39</c:f>
              <c:numCache>
                <c:formatCode>General</c:formatCode>
                <c:ptCount val="3"/>
                <c:pt idx="0">
                  <c:v>2015</c:v>
                </c:pt>
                <c:pt idx="1">
                  <c:v>2016</c:v>
                </c:pt>
                <c:pt idx="2">
                  <c:v>2017</c:v>
                </c:pt>
              </c:numCache>
            </c:numRef>
          </c:cat>
          <c:val>
            <c:numRef>
              <c:f>Sheet1!$C$37:$C$39</c:f>
              <c:numCache>
                <c:formatCode>_-* #,##0_-;\-* #,##0_-;_-* "-"??_-;_-@_-</c:formatCode>
                <c:ptCount val="3"/>
                <c:pt idx="0">
                  <c:v>5494</c:v>
                </c:pt>
                <c:pt idx="1">
                  <c:v>13816</c:v>
                </c:pt>
                <c:pt idx="2">
                  <c:v>25533</c:v>
                </c:pt>
              </c:numCache>
            </c:numRef>
          </c:val>
          <c:extLst>
            <c:ext xmlns:c16="http://schemas.microsoft.com/office/drawing/2014/chart" uri="{C3380CC4-5D6E-409C-BE32-E72D297353CC}">
              <c16:uniqueId val="{00000000-6BFB-4668-9C5C-5E7972CFC072}"/>
            </c:ext>
          </c:extLst>
        </c:ser>
        <c:ser>
          <c:idx val="1"/>
          <c:order val="1"/>
          <c:tx>
            <c:strRef>
              <c:f>Sheet1!$D$24</c:f>
              <c:strCache>
                <c:ptCount val="1"/>
                <c:pt idx="0">
                  <c:v># of HIV+</c:v>
                </c:pt>
              </c:strCache>
            </c:strRef>
          </c:tx>
          <c:spPr>
            <a:solidFill>
              <a:schemeClr val="accent2"/>
            </a:solidFill>
          </c:spPr>
          <c:invertIfNegative val="0"/>
          <c:dLbls>
            <c:spPr>
              <a:noFill/>
              <a:ln>
                <a:noFill/>
              </a:ln>
              <a:effectLst/>
            </c:spPr>
            <c:txPr>
              <a:bodyPr/>
              <a:lstStyle/>
              <a:p>
                <a:pPr>
                  <a:defRPr sz="11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Sheet1!$B$37:$B$39</c:f>
              <c:numCache>
                <c:formatCode>General</c:formatCode>
                <c:ptCount val="3"/>
                <c:pt idx="0">
                  <c:v>2015</c:v>
                </c:pt>
                <c:pt idx="1">
                  <c:v>2016</c:v>
                </c:pt>
                <c:pt idx="2">
                  <c:v>2017</c:v>
                </c:pt>
              </c:numCache>
            </c:numRef>
          </c:cat>
          <c:val>
            <c:numRef>
              <c:f>Sheet1!$D$37:$D$39</c:f>
              <c:numCache>
                <c:formatCode>_-* #,##0_-;\-* #,##0_-;_-* "-"??_-;_-@_-</c:formatCode>
                <c:ptCount val="3"/>
                <c:pt idx="0">
                  <c:v>437</c:v>
                </c:pt>
                <c:pt idx="1">
                  <c:v>951</c:v>
                </c:pt>
                <c:pt idx="2">
                  <c:v>1002</c:v>
                </c:pt>
              </c:numCache>
            </c:numRef>
          </c:val>
          <c:extLst>
            <c:ext xmlns:c16="http://schemas.microsoft.com/office/drawing/2014/chart" uri="{C3380CC4-5D6E-409C-BE32-E72D297353CC}">
              <c16:uniqueId val="{00000001-6BFB-4668-9C5C-5E7972CFC072}"/>
            </c:ext>
          </c:extLst>
        </c:ser>
        <c:dLbls>
          <c:showLegendKey val="0"/>
          <c:showVal val="0"/>
          <c:showCatName val="0"/>
          <c:showSerName val="0"/>
          <c:showPercent val="0"/>
          <c:showBubbleSize val="0"/>
        </c:dLbls>
        <c:gapWidth val="66"/>
        <c:axId val="121170176"/>
        <c:axId val="121234176"/>
      </c:barChart>
      <c:catAx>
        <c:axId val="121170176"/>
        <c:scaling>
          <c:orientation val="minMax"/>
        </c:scaling>
        <c:delete val="0"/>
        <c:axPos val="b"/>
        <c:numFmt formatCode="General" sourceLinked="1"/>
        <c:majorTickMark val="out"/>
        <c:minorTickMark val="none"/>
        <c:tickLblPos val="nextTo"/>
        <c:crossAx val="121234176"/>
        <c:crosses val="autoZero"/>
        <c:auto val="1"/>
        <c:lblAlgn val="ctr"/>
        <c:lblOffset val="100"/>
        <c:noMultiLvlLbl val="0"/>
      </c:catAx>
      <c:valAx>
        <c:axId val="121234176"/>
        <c:scaling>
          <c:orientation val="minMax"/>
        </c:scaling>
        <c:delete val="0"/>
        <c:axPos val="l"/>
        <c:numFmt formatCode="_-* #,##0_-;\-* #,##0_-;_-* &quot;-&quot;??_-;_-@_-" sourceLinked="1"/>
        <c:majorTickMark val="out"/>
        <c:minorTickMark val="none"/>
        <c:tickLblPos val="nextTo"/>
        <c:crossAx val="121170176"/>
        <c:crosses val="autoZero"/>
        <c:crossBetween val="between"/>
      </c:valAx>
      <c:spPr>
        <a:noFill/>
        <a:ln w="25400">
          <a:noFill/>
        </a:ln>
      </c:spPr>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Sheet1!$C$1</c:f>
              <c:strCache>
                <c:ptCount val="1"/>
                <c:pt idx="0">
                  <c:v>C</c:v>
                </c:pt>
              </c:strCache>
            </c:strRef>
          </c:tx>
          <c:spPr>
            <a:ln w="31750">
              <a:solidFill>
                <a:schemeClr val="accent3"/>
              </a:solidFill>
            </a:ln>
          </c:spPr>
          <c:marker>
            <c:spPr>
              <a:solidFill>
                <a:schemeClr val="accent3"/>
              </a:solidFill>
              <a:ln w="6350">
                <a:noFill/>
              </a:ln>
            </c:spPr>
          </c:marker>
          <c:cat>
            <c:numRef>
              <c:f>Sheet1!$B$2:$B$15</c:f>
              <c:numCache>
                <c:formatCode>General</c:formatCode>
                <c:ptCount val="1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numCache>
            </c:numRef>
          </c:cat>
          <c:val>
            <c:numRef>
              <c:f>Sheet1!$C$2:$C$15</c:f>
              <c:numCache>
                <c:formatCode>0%</c:formatCode>
                <c:ptCount val="14"/>
                <c:pt idx="0">
                  <c:v>0.22</c:v>
                </c:pt>
                <c:pt idx="1">
                  <c:v>0.28000000000000003</c:v>
                </c:pt>
                <c:pt idx="2">
                  <c:v>0.39</c:v>
                </c:pt>
                <c:pt idx="3">
                  <c:v>0.5</c:v>
                </c:pt>
                <c:pt idx="4">
                  <c:v>0.56999999999999995</c:v>
                </c:pt>
                <c:pt idx="5">
                  <c:v>0.64</c:v>
                </c:pt>
                <c:pt idx="6">
                  <c:v>0.71</c:v>
                </c:pt>
                <c:pt idx="7">
                  <c:v>0.79</c:v>
                </c:pt>
                <c:pt idx="8">
                  <c:v>0.86</c:v>
                </c:pt>
                <c:pt idx="9">
                  <c:v>0.93</c:v>
                </c:pt>
                <c:pt idx="10">
                  <c:v>1</c:v>
                </c:pt>
                <c:pt idx="11">
                  <c:v>1</c:v>
                </c:pt>
                <c:pt idx="12">
                  <c:v>1</c:v>
                </c:pt>
                <c:pt idx="13">
                  <c:v>1</c:v>
                </c:pt>
              </c:numCache>
            </c:numRef>
          </c:val>
          <c:smooth val="0"/>
          <c:extLst>
            <c:ext xmlns:c16="http://schemas.microsoft.com/office/drawing/2014/chart" uri="{C3380CC4-5D6E-409C-BE32-E72D297353CC}">
              <c16:uniqueId val="{00000000-2046-4FCB-AE60-4B7BA0AA1C53}"/>
            </c:ext>
          </c:extLst>
        </c:ser>
        <c:ser>
          <c:idx val="1"/>
          <c:order val="1"/>
          <c:tx>
            <c:strRef>
              <c:f>Sheet1!$D$1</c:f>
              <c:strCache>
                <c:ptCount val="1"/>
                <c:pt idx="0">
                  <c:v>M</c:v>
                </c:pt>
              </c:strCache>
            </c:strRef>
          </c:tx>
          <c:spPr>
            <a:ln w="31750">
              <a:solidFill>
                <a:srgbClr val="FFC000"/>
              </a:solidFill>
            </a:ln>
          </c:spPr>
          <c:marker>
            <c:symbol val="star"/>
            <c:size val="5"/>
            <c:spPr>
              <a:ln>
                <a:solidFill>
                  <a:srgbClr val="FFC000"/>
                </a:solidFill>
              </a:ln>
            </c:spPr>
          </c:marker>
          <c:cat>
            <c:numRef>
              <c:f>Sheet1!$B$2:$B$15</c:f>
              <c:numCache>
                <c:formatCode>General</c:formatCode>
                <c:ptCount val="1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numCache>
            </c:numRef>
          </c:cat>
          <c:val>
            <c:numRef>
              <c:f>Sheet1!$D$2:$D$15</c:f>
              <c:numCache>
                <c:formatCode>0%</c:formatCode>
                <c:ptCount val="14"/>
                <c:pt idx="0">
                  <c:v>0.09</c:v>
                </c:pt>
                <c:pt idx="1">
                  <c:v>0.1</c:v>
                </c:pt>
                <c:pt idx="2">
                  <c:v>0.11</c:v>
                </c:pt>
                <c:pt idx="3">
                  <c:v>0.12</c:v>
                </c:pt>
                <c:pt idx="4">
                  <c:v>0.22</c:v>
                </c:pt>
                <c:pt idx="5">
                  <c:v>0.32</c:v>
                </c:pt>
                <c:pt idx="6">
                  <c:v>0.42</c:v>
                </c:pt>
                <c:pt idx="7">
                  <c:v>0.51</c:v>
                </c:pt>
                <c:pt idx="8">
                  <c:v>0.61</c:v>
                </c:pt>
                <c:pt idx="9">
                  <c:v>0.71</c:v>
                </c:pt>
                <c:pt idx="10">
                  <c:v>0.81</c:v>
                </c:pt>
                <c:pt idx="11">
                  <c:v>0.81</c:v>
                </c:pt>
                <c:pt idx="12">
                  <c:v>0.81</c:v>
                </c:pt>
                <c:pt idx="13">
                  <c:v>0.81</c:v>
                </c:pt>
              </c:numCache>
            </c:numRef>
          </c:val>
          <c:smooth val="0"/>
          <c:extLst>
            <c:ext xmlns:c16="http://schemas.microsoft.com/office/drawing/2014/chart" uri="{C3380CC4-5D6E-409C-BE32-E72D297353CC}">
              <c16:uniqueId val="{00000001-2046-4FCB-AE60-4B7BA0AA1C53}"/>
            </c:ext>
          </c:extLst>
        </c:ser>
        <c:ser>
          <c:idx val="2"/>
          <c:order val="2"/>
          <c:tx>
            <c:strRef>
              <c:f>Sheet1!$E$1</c:f>
              <c:strCache>
                <c:ptCount val="1"/>
                <c:pt idx="0">
                  <c:v>B</c:v>
                </c:pt>
              </c:strCache>
            </c:strRef>
          </c:tx>
          <c:spPr>
            <a:ln w="31750">
              <a:solidFill>
                <a:schemeClr val="accent2"/>
              </a:solidFill>
            </a:ln>
          </c:spPr>
          <c:marker>
            <c:symbol val="triangle"/>
            <c:size val="5"/>
            <c:spPr>
              <a:solidFill>
                <a:schemeClr val="accent2"/>
              </a:solidFill>
              <a:ln>
                <a:noFill/>
              </a:ln>
            </c:spPr>
          </c:marker>
          <c:cat>
            <c:numRef>
              <c:f>Sheet1!$B$2:$B$15</c:f>
              <c:numCache>
                <c:formatCode>General</c:formatCode>
                <c:ptCount val="1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numCache>
            </c:numRef>
          </c:cat>
          <c:val>
            <c:numRef>
              <c:f>Sheet1!$E$2:$E$15</c:f>
              <c:numCache>
                <c:formatCode>0.00%</c:formatCode>
                <c:ptCount val="14"/>
                <c:pt idx="0" formatCode="0%">
                  <c:v>0.01</c:v>
                </c:pt>
                <c:pt idx="1">
                  <c:v>1.4E-2</c:v>
                </c:pt>
                <c:pt idx="2" formatCode="0%">
                  <c:v>0.02</c:v>
                </c:pt>
                <c:pt idx="3" formatCode="0%">
                  <c:v>0.03</c:v>
                </c:pt>
                <c:pt idx="4" formatCode="0%">
                  <c:v>0.05</c:v>
                </c:pt>
                <c:pt idx="5" formatCode="0%">
                  <c:v>0.06</c:v>
                </c:pt>
                <c:pt idx="6" formatCode="0%">
                  <c:v>0.08</c:v>
                </c:pt>
                <c:pt idx="7" formatCode="0%">
                  <c:v>0.09</c:v>
                </c:pt>
                <c:pt idx="8" formatCode="0%">
                  <c:v>0.11</c:v>
                </c:pt>
                <c:pt idx="9" formatCode="0%">
                  <c:v>0.12</c:v>
                </c:pt>
                <c:pt idx="10" formatCode="0%">
                  <c:v>0.14000000000000001</c:v>
                </c:pt>
                <c:pt idx="11" formatCode="0%">
                  <c:v>0.16</c:v>
                </c:pt>
                <c:pt idx="12" formatCode="0%">
                  <c:v>0.17</c:v>
                </c:pt>
                <c:pt idx="13" formatCode="0%">
                  <c:v>0.19</c:v>
                </c:pt>
              </c:numCache>
            </c:numRef>
          </c:val>
          <c:smooth val="0"/>
          <c:extLst>
            <c:ext xmlns:c16="http://schemas.microsoft.com/office/drawing/2014/chart" uri="{C3380CC4-5D6E-409C-BE32-E72D297353CC}">
              <c16:uniqueId val="{00000002-2046-4FCB-AE60-4B7BA0AA1C53}"/>
            </c:ext>
          </c:extLst>
        </c:ser>
        <c:ser>
          <c:idx val="3"/>
          <c:order val="3"/>
          <c:tx>
            <c:strRef>
              <c:f>Sheet1!$F$1</c:f>
              <c:strCache>
                <c:ptCount val="1"/>
                <c:pt idx="0">
                  <c:v>National</c:v>
                </c:pt>
              </c:strCache>
            </c:strRef>
          </c:tx>
          <c:spPr>
            <a:ln w="38100">
              <a:solidFill>
                <a:schemeClr val="tx1"/>
              </a:solidFill>
              <a:prstDash val="sysDot"/>
            </a:ln>
          </c:spPr>
          <c:marker>
            <c:symbol val="circle"/>
            <c:size val="9"/>
            <c:spPr>
              <a:solidFill>
                <a:schemeClr val="tx1"/>
              </a:solidFill>
              <a:ln w="9525">
                <a:noFill/>
              </a:ln>
            </c:spPr>
          </c:marker>
          <c:dLbls>
            <c:spPr>
              <a:noFill/>
              <a:ln>
                <a:noFill/>
              </a:ln>
              <a:effectLst/>
            </c:spPr>
            <c:txPr>
              <a:bodyPr/>
              <a:lstStyle/>
              <a:p>
                <a:pPr>
                  <a:defRPr sz="1500" b="1">
                    <a:solidFill>
                      <a:srgbClr val="FF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Sheet1!$B$2:$B$15</c:f>
              <c:numCache>
                <c:formatCode>General</c:formatCode>
                <c:ptCount val="1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numCache>
            </c:numRef>
          </c:cat>
          <c:val>
            <c:numRef>
              <c:f>Sheet1!$F$2:$F$15</c:f>
              <c:numCache>
                <c:formatCode>0%</c:formatCode>
                <c:ptCount val="14"/>
                <c:pt idx="0">
                  <c:v>0.13</c:v>
                </c:pt>
                <c:pt idx="1">
                  <c:v>0.22</c:v>
                </c:pt>
                <c:pt idx="2">
                  <c:v>0.31</c:v>
                </c:pt>
                <c:pt idx="3">
                  <c:v>0.4</c:v>
                </c:pt>
                <c:pt idx="4">
                  <c:v>0.46</c:v>
                </c:pt>
                <c:pt idx="5">
                  <c:v>0.53</c:v>
                </c:pt>
                <c:pt idx="6">
                  <c:v>0.59</c:v>
                </c:pt>
                <c:pt idx="7">
                  <c:v>0.65</c:v>
                </c:pt>
                <c:pt idx="8">
                  <c:v>0.71</c:v>
                </c:pt>
                <c:pt idx="9">
                  <c:v>0.77</c:v>
                </c:pt>
                <c:pt idx="10">
                  <c:v>0.84</c:v>
                </c:pt>
                <c:pt idx="11">
                  <c:v>0.84</c:v>
                </c:pt>
                <c:pt idx="12">
                  <c:v>0.84</c:v>
                </c:pt>
                <c:pt idx="13">
                  <c:v>0.85</c:v>
                </c:pt>
              </c:numCache>
            </c:numRef>
          </c:val>
          <c:smooth val="0"/>
          <c:extLst>
            <c:ext xmlns:c16="http://schemas.microsoft.com/office/drawing/2014/chart" uri="{C3380CC4-5D6E-409C-BE32-E72D297353CC}">
              <c16:uniqueId val="{00000003-2046-4FCB-AE60-4B7BA0AA1C53}"/>
            </c:ext>
          </c:extLst>
        </c:ser>
        <c:dLbls>
          <c:showLegendKey val="0"/>
          <c:showVal val="0"/>
          <c:showCatName val="0"/>
          <c:showSerName val="0"/>
          <c:showPercent val="0"/>
          <c:showBubbleSize val="0"/>
        </c:dLbls>
        <c:marker val="1"/>
        <c:smooth val="0"/>
        <c:axId val="74521600"/>
        <c:axId val="74539776"/>
      </c:lineChart>
      <c:catAx>
        <c:axId val="74521600"/>
        <c:scaling>
          <c:orientation val="minMax"/>
        </c:scaling>
        <c:delete val="0"/>
        <c:axPos val="b"/>
        <c:numFmt formatCode="General" sourceLinked="1"/>
        <c:majorTickMark val="out"/>
        <c:minorTickMark val="none"/>
        <c:tickLblPos val="nextTo"/>
        <c:txPr>
          <a:bodyPr/>
          <a:lstStyle/>
          <a:p>
            <a:pPr>
              <a:defRPr sz="1500" b="1"/>
            </a:pPr>
            <a:endParaRPr lang="en-US"/>
          </a:p>
        </c:txPr>
        <c:crossAx val="74539776"/>
        <c:crosses val="autoZero"/>
        <c:auto val="1"/>
        <c:lblAlgn val="ctr"/>
        <c:lblOffset val="100"/>
        <c:noMultiLvlLbl val="0"/>
      </c:catAx>
      <c:valAx>
        <c:axId val="74539776"/>
        <c:scaling>
          <c:orientation val="minMax"/>
        </c:scaling>
        <c:delete val="0"/>
        <c:axPos val="l"/>
        <c:numFmt formatCode="0%" sourceLinked="1"/>
        <c:majorTickMark val="out"/>
        <c:minorTickMark val="none"/>
        <c:tickLblPos val="nextTo"/>
        <c:txPr>
          <a:bodyPr/>
          <a:lstStyle/>
          <a:p>
            <a:pPr>
              <a:defRPr sz="1500" b="1"/>
            </a:pPr>
            <a:endParaRPr lang="en-US"/>
          </a:p>
        </c:txPr>
        <c:crossAx val="74521600"/>
        <c:crosses val="autoZero"/>
        <c:crossBetween val="between"/>
      </c:valAx>
    </c:plotArea>
    <c:legend>
      <c:legendPos val="b"/>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81940-0940-4F81-A0B4-FA9E24B8E899}" type="doc">
      <dgm:prSet loTypeId="urn:microsoft.com/office/officeart/2005/8/layout/venn2" loCatId="relationship" qsTypeId="urn:microsoft.com/office/officeart/2005/8/quickstyle/simple1" qsCatId="simple" csTypeId="urn:microsoft.com/office/officeart/2005/8/colors/accent2_5" csCatId="accent2" phldr="1"/>
      <dgm:spPr/>
      <dgm:t>
        <a:bodyPr/>
        <a:lstStyle/>
        <a:p>
          <a:endParaRPr lang="id-ID"/>
        </a:p>
      </dgm:t>
    </dgm:pt>
    <dgm:pt modelId="{9A0B9390-CDA2-4F95-BE98-CFA8B3C7F596}">
      <dgm:prSet phldrT="[Text]" custT="1"/>
      <dgm:spPr>
        <a:solidFill>
          <a:schemeClr val="accent2">
            <a:alpha val="90000"/>
          </a:schemeClr>
        </a:solidFill>
      </dgm:spPr>
      <dgm:t>
        <a:bodyPr/>
        <a:lstStyle/>
        <a:p>
          <a:r>
            <a:rPr lang="id-ID" sz="2000" b="1" dirty="0"/>
            <a:t>276 </a:t>
          </a:r>
          <a:r>
            <a:rPr lang="en-US" sz="2000" b="1" dirty="0"/>
            <a:t>“Basic” Districts</a:t>
          </a:r>
          <a:endParaRPr lang="id-ID" sz="2000" b="1" dirty="0"/>
        </a:p>
        <a:p>
          <a:r>
            <a:rPr lang="en-US" sz="1600" b="1" dirty="0"/>
            <a:t>(</a:t>
          </a:r>
          <a:r>
            <a:rPr lang="id-ID" sz="1600" b="1" dirty="0"/>
            <a:t>19</a:t>
          </a:r>
          <a:r>
            <a:rPr lang="en-US" sz="1600" b="1" dirty="0"/>
            <a:t> % KAPs,  </a:t>
          </a:r>
          <a:r>
            <a:rPr lang="id-ID" sz="1600" b="1" dirty="0"/>
            <a:t>2</a:t>
          </a:r>
          <a:r>
            <a:rPr lang="en-US" sz="1600" b="1" dirty="0"/>
            <a:t>1% PLHIV)</a:t>
          </a:r>
          <a:endParaRPr lang="id-ID" sz="1600" b="1" dirty="0"/>
        </a:p>
      </dgm:t>
    </dgm:pt>
    <dgm:pt modelId="{3CB792DA-6A37-4A9C-8A37-DDF6A5EFA57B}" type="parTrans" cxnId="{4D6C2F46-B49B-41B3-9F26-ACCB0E7B5C37}">
      <dgm:prSet/>
      <dgm:spPr/>
      <dgm:t>
        <a:bodyPr/>
        <a:lstStyle/>
        <a:p>
          <a:endParaRPr lang="id-ID" sz="2000"/>
        </a:p>
      </dgm:t>
    </dgm:pt>
    <dgm:pt modelId="{E4C480B9-BC28-4602-9ABB-CFA697C04633}" type="sibTrans" cxnId="{4D6C2F46-B49B-41B3-9F26-ACCB0E7B5C37}">
      <dgm:prSet/>
      <dgm:spPr/>
      <dgm:t>
        <a:bodyPr/>
        <a:lstStyle/>
        <a:p>
          <a:endParaRPr lang="id-ID" sz="2000"/>
        </a:p>
      </dgm:t>
    </dgm:pt>
    <dgm:pt modelId="{A343D241-62D7-485B-A4CA-176230BB4DD2}">
      <dgm:prSet phldrT="[Text]" custT="1"/>
      <dgm:spPr>
        <a:solidFill>
          <a:srgbClr val="FFFF66"/>
        </a:solidFill>
      </dgm:spPr>
      <dgm:t>
        <a:bodyPr/>
        <a:lstStyle/>
        <a:p>
          <a:endParaRPr lang="en-US" sz="2000" b="1" dirty="0">
            <a:solidFill>
              <a:schemeClr val="tx1"/>
            </a:solidFill>
          </a:endParaRPr>
        </a:p>
        <a:p>
          <a:r>
            <a:rPr lang="en-US" sz="2000" b="1" dirty="0">
              <a:solidFill>
                <a:schemeClr val="tx1"/>
              </a:solidFill>
            </a:rPr>
            <a:t>142 “Medium” Districts</a:t>
          </a:r>
          <a:endParaRPr lang="id-ID" sz="2000" b="1" dirty="0">
            <a:solidFill>
              <a:schemeClr val="tx1"/>
            </a:solidFill>
          </a:endParaRPr>
        </a:p>
        <a:p>
          <a:r>
            <a:rPr lang="en-US" sz="1600" b="1" dirty="0">
              <a:solidFill>
                <a:schemeClr val="tx1"/>
              </a:solidFill>
            </a:rPr>
            <a:t>(</a:t>
          </a:r>
          <a:r>
            <a:rPr lang="id-ID" sz="1600" b="1" dirty="0">
              <a:solidFill>
                <a:schemeClr val="tx1"/>
              </a:solidFill>
            </a:rPr>
            <a:t>24</a:t>
          </a:r>
          <a:r>
            <a:rPr lang="en-US" sz="1600" b="1" dirty="0">
              <a:solidFill>
                <a:schemeClr val="tx1"/>
              </a:solidFill>
            </a:rPr>
            <a:t>% KAPs, </a:t>
          </a:r>
          <a:r>
            <a:rPr lang="id-ID" sz="1600" b="1" dirty="0">
              <a:solidFill>
                <a:schemeClr val="tx1"/>
              </a:solidFill>
            </a:rPr>
            <a:t>23</a:t>
          </a:r>
          <a:r>
            <a:rPr lang="en-US" sz="1600" b="1" dirty="0">
              <a:solidFill>
                <a:schemeClr val="tx1"/>
              </a:solidFill>
            </a:rPr>
            <a:t>% PLHIV)</a:t>
          </a:r>
          <a:endParaRPr lang="id-ID" sz="1600" b="1" dirty="0">
            <a:solidFill>
              <a:schemeClr val="tx1"/>
            </a:solidFill>
          </a:endParaRPr>
        </a:p>
      </dgm:t>
    </dgm:pt>
    <dgm:pt modelId="{FCF7F8E3-7620-431A-9CF2-0891478429FE}" type="parTrans" cxnId="{8C894CEC-6226-4792-9F0E-587773AAC73E}">
      <dgm:prSet/>
      <dgm:spPr/>
      <dgm:t>
        <a:bodyPr/>
        <a:lstStyle/>
        <a:p>
          <a:endParaRPr lang="id-ID" sz="2000"/>
        </a:p>
      </dgm:t>
    </dgm:pt>
    <dgm:pt modelId="{5A4C0669-7F96-49F1-956C-F9E36014A1AE}" type="sibTrans" cxnId="{8C894CEC-6226-4792-9F0E-587773AAC73E}">
      <dgm:prSet/>
      <dgm:spPr/>
      <dgm:t>
        <a:bodyPr/>
        <a:lstStyle/>
        <a:p>
          <a:endParaRPr lang="id-ID" sz="2000"/>
        </a:p>
      </dgm:t>
    </dgm:pt>
    <dgm:pt modelId="{CC7E000A-870A-4045-91F9-EA2A276F660C}">
      <dgm:prSet phldrT="[Text]" custT="1"/>
      <dgm:spPr>
        <a:solidFill>
          <a:schemeClr val="accent3">
            <a:lumMod val="60000"/>
            <a:lumOff val="40000"/>
          </a:schemeClr>
        </a:solidFill>
      </dgm:spPr>
      <dgm:t>
        <a:bodyPr/>
        <a:lstStyle/>
        <a:p>
          <a:r>
            <a:rPr lang="en-US" sz="2000" b="1" dirty="0">
              <a:solidFill>
                <a:schemeClr val="tx1"/>
              </a:solidFill>
            </a:rPr>
            <a:t>96 “Complete” Districts</a:t>
          </a:r>
          <a:r>
            <a:rPr lang="id-ID" sz="2000" b="1" dirty="0">
              <a:solidFill>
                <a:schemeClr val="tx1"/>
              </a:solidFill>
            </a:rPr>
            <a:t> </a:t>
          </a:r>
          <a:endParaRPr lang="en-US" sz="2000" b="1" dirty="0">
            <a:solidFill>
              <a:schemeClr val="tx1"/>
            </a:solidFill>
          </a:endParaRPr>
        </a:p>
        <a:p>
          <a:r>
            <a:rPr lang="en-US" sz="1600" b="1" dirty="0">
              <a:solidFill>
                <a:schemeClr val="tx1"/>
              </a:solidFill>
            </a:rPr>
            <a:t>(57% KAPs, 56% PLHIV)</a:t>
          </a:r>
          <a:endParaRPr lang="id-ID" sz="1600" b="1" dirty="0">
            <a:solidFill>
              <a:schemeClr val="tx1"/>
            </a:solidFill>
          </a:endParaRPr>
        </a:p>
      </dgm:t>
    </dgm:pt>
    <dgm:pt modelId="{039BEE27-D4B2-43FE-B398-5A6F280BBA42}" type="parTrans" cxnId="{99D83F81-BEAC-4E5B-928E-D48484CB98A9}">
      <dgm:prSet/>
      <dgm:spPr/>
      <dgm:t>
        <a:bodyPr/>
        <a:lstStyle/>
        <a:p>
          <a:endParaRPr lang="id-ID" sz="2000"/>
        </a:p>
      </dgm:t>
    </dgm:pt>
    <dgm:pt modelId="{D0F805AF-FCB5-46E2-A03C-DF7686C926B1}" type="sibTrans" cxnId="{99D83F81-BEAC-4E5B-928E-D48484CB98A9}">
      <dgm:prSet/>
      <dgm:spPr/>
      <dgm:t>
        <a:bodyPr/>
        <a:lstStyle/>
        <a:p>
          <a:endParaRPr lang="id-ID" sz="2000"/>
        </a:p>
      </dgm:t>
    </dgm:pt>
    <dgm:pt modelId="{B1AD9E8D-E8E1-4364-AA3D-546B879008BE}" type="pres">
      <dgm:prSet presAssocID="{54681940-0940-4F81-A0B4-FA9E24B8E899}" presName="Name0" presStyleCnt="0">
        <dgm:presLayoutVars>
          <dgm:chMax val="7"/>
          <dgm:resizeHandles val="exact"/>
        </dgm:presLayoutVars>
      </dgm:prSet>
      <dgm:spPr/>
    </dgm:pt>
    <dgm:pt modelId="{8BE052D9-3A86-4DAB-B1A6-C868CFA83476}" type="pres">
      <dgm:prSet presAssocID="{54681940-0940-4F81-A0B4-FA9E24B8E899}" presName="comp1" presStyleCnt="0"/>
      <dgm:spPr/>
    </dgm:pt>
    <dgm:pt modelId="{56115348-46AA-46CE-B2B6-6ACC53FFD494}" type="pres">
      <dgm:prSet presAssocID="{54681940-0940-4F81-A0B4-FA9E24B8E899}" presName="circle1" presStyleLbl="node1" presStyleIdx="0" presStyleCnt="3" custScaleX="147323"/>
      <dgm:spPr/>
    </dgm:pt>
    <dgm:pt modelId="{3B314C06-1E7C-4128-8360-6B7A4CD13D90}" type="pres">
      <dgm:prSet presAssocID="{54681940-0940-4F81-A0B4-FA9E24B8E899}" presName="c1text" presStyleLbl="node1" presStyleIdx="0" presStyleCnt="3">
        <dgm:presLayoutVars>
          <dgm:bulletEnabled val="1"/>
        </dgm:presLayoutVars>
      </dgm:prSet>
      <dgm:spPr/>
    </dgm:pt>
    <dgm:pt modelId="{BFDDB67C-36D2-40F5-85B7-208E74D9C3F9}" type="pres">
      <dgm:prSet presAssocID="{54681940-0940-4F81-A0B4-FA9E24B8E899}" presName="comp2" presStyleCnt="0"/>
      <dgm:spPr/>
    </dgm:pt>
    <dgm:pt modelId="{2C3E14D1-4A72-49EA-9E21-812681D124E1}" type="pres">
      <dgm:prSet presAssocID="{54681940-0940-4F81-A0B4-FA9E24B8E899}" presName="circle2" presStyleLbl="node1" presStyleIdx="1" presStyleCnt="3" custScaleX="146944" custScaleY="93333"/>
      <dgm:spPr/>
    </dgm:pt>
    <dgm:pt modelId="{63AA318C-090B-4CB4-B5F3-D925052D2A58}" type="pres">
      <dgm:prSet presAssocID="{54681940-0940-4F81-A0B4-FA9E24B8E899}" presName="c2text" presStyleLbl="node1" presStyleIdx="1" presStyleCnt="3">
        <dgm:presLayoutVars>
          <dgm:bulletEnabled val="1"/>
        </dgm:presLayoutVars>
      </dgm:prSet>
      <dgm:spPr/>
    </dgm:pt>
    <dgm:pt modelId="{CCE59BE5-B1D9-4049-A073-F3ADDCF6095E}" type="pres">
      <dgm:prSet presAssocID="{54681940-0940-4F81-A0B4-FA9E24B8E899}" presName="comp3" presStyleCnt="0"/>
      <dgm:spPr/>
    </dgm:pt>
    <dgm:pt modelId="{7A3F5F54-EA46-4D3F-AFA3-BAD90A502E7E}" type="pres">
      <dgm:prSet presAssocID="{54681940-0940-4F81-A0B4-FA9E24B8E899}" presName="circle3" presStyleLbl="node1" presStyleIdx="2" presStyleCnt="3" custScaleX="141352" custScaleY="81499"/>
      <dgm:spPr/>
    </dgm:pt>
    <dgm:pt modelId="{1A51FFFD-C183-4AC2-BA39-97576A6C2289}" type="pres">
      <dgm:prSet presAssocID="{54681940-0940-4F81-A0B4-FA9E24B8E899}" presName="c3text" presStyleLbl="node1" presStyleIdx="2" presStyleCnt="3">
        <dgm:presLayoutVars>
          <dgm:bulletEnabled val="1"/>
        </dgm:presLayoutVars>
      </dgm:prSet>
      <dgm:spPr/>
    </dgm:pt>
  </dgm:ptLst>
  <dgm:cxnLst>
    <dgm:cxn modelId="{4D6C2F46-B49B-41B3-9F26-ACCB0E7B5C37}" srcId="{54681940-0940-4F81-A0B4-FA9E24B8E899}" destId="{9A0B9390-CDA2-4F95-BE98-CFA8B3C7F596}" srcOrd="0" destOrd="0" parTransId="{3CB792DA-6A37-4A9C-8A37-DDF6A5EFA57B}" sibTransId="{E4C480B9-BC28-4602-9ABB-CFA697C04633}"/>
    <dgm:cxn modelId="{8E2DBF51-4F50-4902-A21C-CD4937D84F54}" type="presOf" srcId="{CC7E000A-870A-4045-91F9-EA2A276F660C}" destId="{1A51FFFD-C183-4AC2-BA39-97576A6C2289}" srcOrd="1" destOrd="0" presId="urn:microsoft.com/office/officeart/2005/8/layout/venn2"/>
    <dgm:cxn modelId="{E0C84352-BFAC-46B2-854B-DAF5A16C993A}" type="presOf" srcId="{A343D241-62D7-485B-A4CA-176230BB4DD2}" destId="{2C3E14D1-4A72-49EA-9E21-812681D124E1}" srcOrd="0" destOrd="0" presId="urn:microsoft.com/office/officeart/2005/8/layout/venn2"/>
    <dgm:cxn modelId="{99D83F81-BEAC-4E5B-928E-D48484CB98A9}" srcId="{54681940-0940-4F81-A0B4-FA9E24B8E899}" destId="{CC7E000A-870A-4045-91F9-EA2A276F660C}" srcOrd="2" destOrd="0" parTransId="{039BEE27-D4B2-43FE-B398-5A6F280BBA42}" sibTransId="{D0F805AF-FCB5-46E2-A03C-DF7686C926B1}"/>
    <dgm:cxn modelId="{8A63BB94-5B69-4417-B70A-4854B0162BE3}" type="presOf" srcId="{A343D241-62D7-485B-A4CA-176230BB4DD2}" destId="{63AA318C-090B-4CB4-B5F3-D925052D2A58}" srcOrd="1" destOrd="0" presId="urn:microsoft.com/office/officeart/2005/8/layout/venn2"/>
    <dgm:cxn modelId="{C4731FCA-6261-429F-BE1A-74112663CB0C}" type="presOf" srcId="{9A0B9390-CDA2-4F95-BE98-CFA8B3C7F596}" destId="{56115348-46AA-46CE-B2B6-6ACC53FFD494}" srcOrd="0" destOrd="0" presId="urn:microsoft.com/office/officeart/2005/8/layout/venn2"/>
    <dgm:cxn modelId="{6560FEE7-CDCA-4645-918F-98F50D69CD91}" type="presOf" srcId="{9A0B9390-CDA2-4F95-BE98-CFA8B3C7F596}" destId="{3B314C06-1E7C-4128-8360-6B7A4CD13D90}" srcOrd="1" destOrd="0" presId="urn:microsoft.com/office/officeart/2005/8/layout/venn2"/>
    <dgm:cxn modelId="{8C894CEC-6226-4792-9F0E-587773AAC73E}" srcId="{54681940-0940-4F81-A0B4-FA9E24B8E899}" destId="{A343D241-62D7-485B-A4CA-176230BB4DD2}" srcOrd="1" destOrd="0" parTransId="{FCF7F8E3-7620-431A-9CF2-0891478429FE}" sibTransId="{5A4C0669-7F96-49F1-956C-F9E36014A1AE}"/>
    <dgm:cxn modelId="{CFF4AEF4-4E79-4353-8221-F21D3C25E71A}" type="presOf" srcId="{54681940-0940-4F81-A0B4-FA9E24B8E899}" destId="{B1AD9E8D-E8E1-4364-AA3D-546B879008BE}" srcOrd="0" destOrd="0" presId="urn:microsoft.com/office/officeart/2005/8/layout/venn2"/>
    <dgm:cxn modelId="{72B480F5-1E59-4C75-B1DC-B21498CFF888}" type="presOf" srcId="{CC7E000A-870A-4045-91F9-EA2A276F660C}" destId="{7A3F5F54-EA46-4D3F-AFA3-BAD90A502E7E}" srcOrd="0" destOrd="0" presId="urn:microsoft.com/office/officeart/2005/8/layout/venn2"/>
    <dgm:cxn modelId="{5B6606BE-2215-4368-97DE-8ED4A190F383}" type="presParOf" srcId="{B1AD9E8D-E8E1-4364-AA3D-546B879008BE}" destId="{8BE052D9-3A86-4DAB-B1A6-C868CFA83476}" srcOrd="0" destOrd="0" presId="urn:microsoft.com/office/officeart/2005/8/layout/venn2"/>
    <dgm:cxn modelId="{20F837E5-5007-47A8-90A4-48100FDA310A}" type="presParOf" srcId="{8BE052D9-3A86-4DAB-B1A6-C868CFA83476}" destId="{56115348-46AA-46CE-B2B6-6ACC53FFD494}" srcOrd="0" destOrd="0" presId="urn:microsoft.com/office/officeart/2005/8/layout/venn2"/>
    <dgm:cxn modelId="{7A964630-220B-461E-9B63-77406D212420}" type="presParOf" srcId="{8BE052D9-3A86-4DAB-B1A6-C868CFA83476}" destId="{3B314C06-1E7C-4128-8360-6B7A4CD13D90}" srcOrd="1" destOrd="0" presId="urn:microsoft.com/office/officeart/2005/8/layout/venn2"/>
    <dgm:cxn modelId="{83A610FF-5703-4525-B3C4-9409A7195A95}" type="presParOf" srcId="{B1AD9E8D-E8E1-4364-AA3D-546B879008BE}" destId="{BFDDB67C-36D2-40F5-85B7-208E74D9C3F9}" srcOrd="1" destOrd="0" presId="urn:microsoft.com/office/officeart/2005/8/layout/venn2"/>
    <dgm:cxn modelId="{FAD9ED90-A862-4A1F-9434-FA54759B35C0}" type="presParOf" srcId="{BFDDB67C-36D2-40F5-85B7-208E74D9C3F9}" destId="{2C3E14D1-4A72-49EA-9E21-812681D124E1}" srcOrd="0" destOrd="0" presId="urn:microsoft.com/office/officeart/2005/8/layout/venn2"/>
    <dgm:cxn modelId="{880C24BC-7DAA-401E-B981-CC6485FD20E0}" type="presParOf" srcId="{BFDDB67C-36D2-40F5-85B7-208E74D9C3F9}" destId="{63AA318C-090B-4CB4-B5F3-D925052D2A58}" srcOrd="1" destOrd="0" presId="urn:microsoft.com/office/officeart/2005/8/layout/venn2"/>
    <dgm:cxn modelId="{434284C6-025B-4CF1-A544-D87DBA9F4EA3}" type="presParOf" srcId="{B1AD9E8D-E8E1-4364-AA3D-546B879008BE}" destId="{CCE59BE5-B1D9-4049-A073-F3ADDCF6095E}" srcOrd="2" destOrd="0" presId="urn:microsoft.com/office/officeart/2005/8/layout/venn2"/>
    <dgm:cxn modelId="{DC32D979-D0B0-4638-93F7-65A36451C44E}" type="presParOf" srcId="{CCE59BE5-B1D9-4049-A073-F3ADDCF6095E}" destId="{7A3F5F54-EA46-4D3F-AFA3-BAD90A502E7E}" srcOrd="0" destOrd="0" presId="urn:microsoft.com/office/officeart/2005/8/layout/venn2"/>
    <dgm:cxn modelId="{4D581592-2B6F-4660-A290-7BB5799D95AA}" type="presParOf" srcId="{CCE59BE5-B1D9-4049-A073-F3ADDCF6095E}" destId="{1A51FFFD-C183-4AC2-BA39-97576A6C2289}" srcOrd="1" destOrd="0" presId="urn:microsoft.com/office/officeart/2005/8/layout/ven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15348-46AA-46CE-B2B6-6ACC53FFD494}">
      <dsp:nvSpPr>
        <dsp:cNvPr id="0" name=""/>
        <dsp:cNvSpPr/>
      </dsp:nvSpPr>
      <dsp:spPr>
        <a:xfrm>
          <a:off x="533703" y="0"/>
          <a:ext cx="6847867" cy="4648200"/>
        </a:xfrm>
        <a:prstGeom prst="ellipse">
          <a:avLst/>
        </a:prstGeom>
        <a:solidFill>
          <a:schemeClr val="accent2">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id-ID" sz="2000" b="1" kern="1200" dirty="0"/>
            <a:t>276 </a:t>
          </a:r>
          <a:r>
            <a:rPr lang="en-US" sz="2000" b="1" kern="1200" dirty="0"/>
            <a:t>“Basic” Districts</a:t>
          </a:r>
          <a:endParaRPr lang="id-ID" sz="2000" b="1" kern="1200" dirty="0"/>
        </a:p>
        <a:p>
          <a:pPr marL="0" lvl="0" indent="0" algn="ctr" defTabSz="889000">
            <a:lnSpc>
              <a:spcPct val="90000"/>
            </a:lnSpc>
            <a:spcBef>
              <a:spcPct val="0"/>
            </a:spcBef>
            <a:spcAft>
              <a:spcPct val="35000"/>
            </a:spcAft>
            <a:buNone/>
          </a:pPr>
          <a:r>
            <a:rPr lang="en-US" sz="1600" b="1" kern="1200" dirty="0"/>
            <a:t>(</a:t>
          </a:r>
          <a:r>
            <a:rPr lang="id-ID" sz="1600" b="1" kern="1200" dirty="0"/>
            <a:t>19</a:t>
          </a:r>
          <a:r>
            <a:rPr lang="en-US" sz="1600" b="1" kern="1200" dirty="0"/>
            <a:t> % KAPs,  </a:t>
          </a:r>
          <a:r>
            <a:rPr lang="id-ID" sz="1600" b="1" kern="1200" dirty="0"/>
            <a:t>2</a:t>
          </a:r>
          <a:r>
            <a:rPr lang="en-US" sz="1600" b="1" kern="1200" dirty="0"/>
            <a:t>1% PLHIV)</a:t>
          </a:r>
          <a:endParaRPr lang="id-ID" sz="1600" b="1" kern="1200" dirty="0"/>
        </a:p>
      </dsp:txBody>
      <dsp:txXfrm>
        <a:off x="2760972" y="232409"/>
        <a:ext cx="2393329" cy="697230"/>
      </dsp:txXfrm>
    </dsp:sp>
    <dsp:sp modelId="{2C3E14D1-4A72-49EA-9E21-812681D124E1}">
      <dsp:nvSpPr>
        <dsp:cNvPr id="0" name=""/>
        <dsp:cNvSpPr/>
      </dsp:nvSpPr>
      <dsp:spPr>
        <a:xfrm>
          <a:off x="1396293" y="1278260"/>
          <a:ext cx="5122688" cy="3253728"/>
        </a:xfrm>
        <a:prstGeom prst="ellipse">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chemeClr val="tx1"/>
            </a:solidFill>
          </a:endParaRPr>
        </a:p>
        <a:p>
          <a:pPr marL="0" lvl="0" indent="0" algn="ctr" defTabSz="889000">
            <a:lnSpc>
              <a:spcPct val="90000"/>
            </a:lnSpc>
            <a:spcBef>
              <a:spcPct val="0"/>
            </a:spcBef>
            <a:spcAft>
              <a:spcPct val="35000"/>
            </a:spcAft>
            <a:buNone/>
          </a:pPr>
          <a:r>
            <a:rPr lang="en-US" sz="2000" b="1" kern="1200" dirty="0">
              <a:solidFill>
                <a:schemeClr val="tx1"/>
              </a:solidFill>
            </a:rPr>
            <a:t>142 “Medium” Districts</a:t>
          </a:r>
          <a:endParaRPr lang="id-ID" sz="2000" b="1" kern="1200" dirty="0">
            <a:solidFill>
              <a:schemeClr val="tx1"/>
            </a:solidFill>
          </a:endParaRPr>
        </a:p>
        <a:p>
          <a:pPr marL="0" lvl="0" indent="0" algn="ctr" defTabSz="889000">
            <a:lnSpc>
              <a:spcPct val="90000"/>
            </a:lnSpc>
            <a:spcBef>
              <a:spcPct val="0"/>
            </a:spcBef>
            <a:spcAft>
              <a:spcPct val="35000"/>
            </a:spcAft>
            <a:buNone/>
          </a:pPr>
          <a:r>
            <a:rPr lang="en-US" sz="1600" b="1" kern="1200" dirty="0">
              <a:solidFill>
                <a:schemeClr val="tx1"/>
              </a:solidFill>
            </a:rPr>
            <a:t>(</a:t>
          </a:r>
          <a:r>
            <a:rPr lang="id-ID" sz="1600" b="1" kern="1200" dirty="0">
              <a:solidFill>
                <a:schemeClr val="tx1"/>
              </a:solidFill>
            </a:rPr>
            <a:t>24</a:t>
          </a:r>
          <a:r>
            <a:rPr lang="en-US" sz="1600" b="1" kern="1200" dirty="0">
              <a:solidFill>
                <a:schemeClr val="tx1"/>
              </a:solidFill>
            </a:rPr>
            <a:t>% KAPs, </a:t>
          </a:r>
          <a:r>
            <a:rPr lang="id-ID" sz="1600" b="1" kern="1200" dirty="0">
              <a:solidFill>
                <a:schemeClr val="tx1"/>
              </a:solidFill>
            </a:rPr>
            <a:t>23</a:t>
          </a:r>
          <a:r>
            <a:rPr lang="en-US" sz="1600" b="1" kern="1200" dirty="0">
              <a:solidFill>
                <a:schemeClr val="tx1"/>
              </a:solidFill>
            </a:rPr>
            <a:t>% PLHIV)</a:t>
          </a:r>
          <a:endParaRPr lang="id-ID" sz="1600" b="1" kern="1200" dirty="0">
            <a:solidFill>
              <a:schemeClr val="tx1"/>
            </a:solidFill>
          </a:endParaRPr>
        </a:p>
      </dsp:txBody>
      <dsp:txXfrm>
        <a:off x="2764051" y="1481618"/>
        <a:ext cx="2387172" cy="610074"/>
      </dsp:txXfrm>
    </dsp:sp>
    <dsp:sp modelId="{7A3F5F54-EA46-4D3F-AFA3-BAD90A502E7E}">
      <dsp:nvSpPr>
        <dsp:cNvPr id="0" name=""/>
        <dsp:cNvSpPr/>
      </dsp:nvSpPr>
      <dsp:spPr>
        <a:xfrm>
          <a:off x="2315056" y="2539090"/>
          <a:ext cx="3285161" cy="1894118"/>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96 “Complete” Districts</a:t>
          </a:r>
          <a:r>
            <a:rPr lang="id-ID" sz="2000" b="1" kern="1200" dirty="0">
              <a:solidFill>
                <a:schemeClr val="tx1"/>
              </a:solidFill>
            </a:rPr>
            <a:t> </a:t>
          </a:r>
          <a:endParaRPr lang="en-US" sz="2000" b="1" kern="1200" dirty="0">
            <a:solidFill>
              <a:schemeClr val="tx1"/>
            </a:solidFill>
          </a:endParaRPr>
        </a:p>
        <a:p>
          <a:pPr marL="0" lvl="0" indent="0" algn="ctr" defTabSz="889000">
            <a:lnSpc>
              <a:spcPct val="90000"/>
            </a:lnSpc>
            <a:spcBef>
              <a:spcPct val="0"/>
            </a:spcBef>
            <a:spcAft>
              <a:spcPct val="35000"/>
            </a:spcAft>
            <a:buNone/>
          </a:pPr>
          <a:r>
            <a:rPr lang="en-US" sz="1600" b="1" kern="1200" dirty="0">
              <a:solidFill>
                <a:schemeClr val="tx1"/>
              </a:solidFill>
            </a:rPr>
            <a:t>(57% KAPs, 56% PLHIV)</a:t>
          </a:r>
          <a:endParaRPr lang="id-ID" sz="1600" b="1" kern="1200" dirty="0">
            <a:solidFill>
              <a:schemeClr val="tx1"/>
            </a:solidFill>
          </a:endParaRPr>
        </a:p>
      </dsp:txBody>
      <dsp:txXfrm>
        <a:off x="2796157" y="3012620"/>
        <a:ext cx="2322960" cy="94705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723" cy="4967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3141" y="0"/>
            <a:ext cx="2947723" cy="496729"/>
          </a:xfrm>
          <a:prstGeom prst="rect">
            <a:avLst/>
          </a:prstGeom>
        </p:spPr>
        <p:txBody>
          <a:bodyPr vert="horz" lIns="91440" tIns="45720" rIns="91440" bIns="45720" rtlCol="0"/>
          <a:lstStyle>
            <a:lvl1pPr algn="r">
              <a:defRPr sz="1200"/>
            </a:lvl1pPr>
          </a:lstStyle>
          <a:p>
            <a:fld id="{0479606D-9144-4C52-94BD-48C59D5FA4E8}" type="datetimeFigureOut">
              <a:rPr lang="en-US" smtClean="0"/>
              <a:t>17-Jul-18</a:t>
            </a:fld>
            <a:endParaRPr lang="en-US"/>
          </a:p>
        </p:txBody>
      </p:sp>
      <p:sp>
        <p:nvSpPr>
          <p:cNvPr id="4" name="Slide Image Placeholder 3"/>
          <p:cNvSpPr>
            <a:spLocks noGrp="1" noRot="1" noChangeAspect="1"/>
          </p:cNvSpPr>
          <p:nvPr>
            <p:ph type="sldImg" idx="2"/>
          </p:nvPr>
        </p:nvSpPr>
        <p:spPr>
          <a:xfrm>
            <a:off x="917575" y="744538"/>
            <a:ext cx="4967288" cy="37258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244" y="4718923"/>
            <a:ext cx="5441950" cy="447055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6122"/>
            <a:ext cx="2947723" cy="49672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3141" y="9436122"/>
            <a:ext cx="2947723" cy="496729"/>
          </a:xfrm>
          <a:prstGeom prst="rect">
            <a:avLst/>
          </a:prstGeom>
        </p:spPr>
        <p:txBody>
          <a:bodyPr vert="horz" lIns="91440" tIns="45720" rIns="91440" bIns="45720" rtlCol="0" anchor="b"/>
          <a:lstStyle>
            <a:lvl1pPr algn="r">
              <a:defRPr sz="1200"/>
            </a:lvl1pPr>
          </a:lstStyle>
          <a:p>
            <a:fld id="{3FF3A2A3-7ED4-45B6-8CCB-EA47D0536EDE}" type="slidenum">
              <a:rPr lang="en-US" smtClean="0"/>
              <a:t>‹#›</a:t>
            </a:fld>
            <a:endParaRPr lang="en-US"/>
          </a:p>
        </p:txBody>
      </p:sp>
    </p:spTree>
    <p:extLst>
      <p:ext uri="{BB962C8B-B14F-4D97-AF65-F5344CB8AC3E}">
        <p14:creationId xmlns:p14="http://schemas.microsoft.com/office/powerpoint/2010/main" val="2041116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000" kern="800" dirty="0">
                <a:latin typeface="+mn-lt"/>
              </a:rPr>
              <a:t>Thank you</a:t>
            </a:r>
            <a:r>
              <a:rPr lang="en-GB" altLang="en-US" sz="1000" kern="800" baseline="0" dirty="0">
                <a:latin typeface="+mn-lt"/>
              </a:rPr>
              <a:t>. </a:t>
            </a:r>
            <a:r>
              <a:rPr lang="en-GB" altLang="en-US" sz="1000" kern="800" dirty="0">
                <a:latin typeface="+mn-lt"/>
              </a:rPr>
              <a:t>I will present Indonesia’s</a:t>
            </a:r>
            <a:r>
              <a:rPr lang="en-GB" altLang="en-US" sz="1000" kern="800" baseline="0" dirty="0">
                <a:latin typeface="+mn-lt"/>
              </a:rPr>
              <a:t> epidemic situation on HIV as well as the progress and challenges in HIV response in the country.</a:t>
            </a:r>
          </a:p>
        </p:txBody>
      </p:sp>
      <p:sp>
        <p:nvSpPr>
          <p:cNvPr id="4" name="Slide Number Placeholder 3"/>
          <p:cNvSpPr>
            <a:spLocks noGrp="1"/>
          </p:cNvSpPr>
          <p:nvPr>
            <p:ph type="sldNum" sz="quarter" idx="10"/>
          </p:nvPr>
        </p:nvSpPr>
        <p:spPr/>
        <p:txBody>
          <a:bodyPr/>
          <a:lstStyle/>
          <a:p>
            <a:fld id="{56205951-DBA9-45BB-A73B-040AEE06A26E}" type="slidenum">
              <a:rPr lang="en-US" altLang="en-US" smtClean="0"/>
              <a:pPr/>
              <a:t>1</a:t>
            </a:fld>
            <a:endParaRPr lang="en-US" altLang="en-US"/>
          </a:p>
        </p:txBody>
      </p:sp>
    </p:spTree>
    <p:extLst>
      <p:ext uri="{BB962C8B-B14F-4D97-AF65-F5344CB8AC3E}">
        <p14:creationId xmlns:p14="http://schemas.microsoft.com/office/powerpoint/2010/main" val="120084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the planning</a:t>
            </a:r>
            <a:r>
              <a:rPr lang="en-US" baseline="0" dirty="0"/>
              <a:t> on priority districts and strategy that has been set by the Ministry of Health</a:t>
            </a:r>
            <a:endParaRPr lang="en-US" dirty="0"/>
          </a:p>
        </p:txBody>
      </p:sp>
      <p:sp>
        <p:nvSpPr>
          <p:cNvPr id="4" name="Slide Number Placeholder 3"/>
          <p:cNvSpPr>
            <a:spLocks noGrp="1"/>
          </p:cNvSpPr>
          <p:nvPr>
            <p:ph type="sldNum" sz="quarter" idx="10"/>
          </p:nvPr>
        </p:nvSpPr>
        <p:spPr/>
        <p:txBody>
          <a:bodyPr/>
          <a:lstStyle/>
          <a:p>
            <a:fld id="{56205951-DBA9-45BB-A73B-040AEE06A26E}" type="slidenum">
              <a:rPr lang="en-US" altLang="en-US" smtClean="0"/>
              <a:pPr/>
              <a:t>10</a:t>
            </a:fld>
            <a:endParaRPr lang="en-US" altLang="en-US"/>
          </a:p>
        </p:txBody>
      </p:sp>
    </p:spTree>
    <p:extLst>
      <p:ext uri="{BB962C8B-B14F-4D97-AF65-F5344CB8AC3E}">
        <p14:creationId xmlns:p14="http://schemas.microsoft.com/office/powerpoint/2010/main" val="197764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mn-lt"/>
                <a:ea typeface="+mn-ea"/>
                <a:cs typeface="+mn-cs"/>
              </a:rPr>
              <a:t>To plan and implement the National AIDS Program, </a:t>
            </a:r>
            <a:r>
              <a:rPr lang="en-US" sz="1200" kern="1200" baseline="0" dirty="0">
                <a:solidFill>
                  <a:schemeClr val="tx1"/>
                </a:solidFill>
                <a:effectLst/>
                <a:latin typeface="+mn-lt"/>
                <a:ea typeface="+mn-ea"/>
                <a:cs typeface="+mn-cs"/>
              </a:rPr>
              <a:t>all districts in Indonesia are classified into categories based on disease burden and readiness and commitment from local government.</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These are the 3 categories: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a:solidFill>
                  <a:schemeClr val="tx1"/>
                </a:solidFill>
                <a:effectLst/>
                <a:latin typeface="+mn-lt"/>
                <a:ea typeface="+mn-ea"/>
                <a:cs typeface="+mn-cs"/>
              </a:rPr>
              <a:t>C</a:t>
            </a:r>
            <a:r>
              <a:rPr lang="en-GB" sz="1200" kern="1200" baseline="0" dirty="0" err="1">
                <a:solidFill>
                  <a:schemeClr val="tx1"/>
                </a:solidFill>
                <a:effectLst/>
                <a:latin typeface="+mn-lt"/>
                <a:ea typeface="+mn-ea"/>
                <a:cs typeface="+mn-cs"/>
              </a:rPr>
              <a:t>omplete</a:t>
            </a:r>
            <a:r>
              <a:rPr lang="en-GB" sz="1200" kern="1200" baseline="0" dirty="0">
                <a:solidFill>
                  <a:schemeClr val="tx1"/>
                </a:solidFill>
                <a:effectLst/>
                <a:latin typeface="+mn-lt"/>
                <a:ea typeface="+mn-ea"/>
                <a:cs typeface="+mn-cs"/>
              </a:rPr>
              <a:t> districts</a:t>
            </a:r>
            <a:r>
              <a:rPr lang="en-GB" sz="1200" kern="1200" dirty="0">
                <a:solidFill>
                  <a:schemeClr val="tx1"/>
                </a:solidFill>
                <a:effectLst/>
                <a:latin typeface="+mn-lt"/>
                <a:ea typeface="+mn-ea"/>
                <a:cs typeface="+mn-cs"/>
              </a:rPr>
              <a:t>: Districts where there is the highest number of KAP and PLHIV will receive complete intervention package.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a:solidFill>
                  <a:schemeClr val="tx1"/>
                </a:solidFill>
                <a:effectLst/>
                <a:latin typeface="+mn-lt"/>
                <a:ea typeface="+mn-ea"/>
                <a:cs typeface="+mn-cs"/>
              </a:rPr>
              <a:t>Medium </a:t>
            </a:r>
            <a:r>
              <a:rPr lang="en-GB" sz="1200" kern="1200" baseline="0" dirty="0">
                <a:solidFill>
                  <a:schemeClr val="tx1"/>
                </a:solidFill>
                <a:effectLst/>
                <a:latin typeface="+mn-lt"/>
                <a:ea typeface="+mn-ea"/>
                <a:cs typeface="+mn-cs"/>
                <a:sym typeface="Wingdings" panose="05000000000000000000" pitchFamily="2" charset="2"/>
              </a:rPr>
              <a:t>districts:</a:t>
            </a:r>
            <a:r>
              <a:rPr lang="en-GB" sz="1200" kern="1200" dirty="0">
                <a:solidFill>
                  <a:schemeClr val="tx1"/>
                </a:solidFill>
                <a:effectLst/>
                <a:latin typeface="+mn-lt"/>
                <a:ea typeface="+mn-ea"/>
                <a:cs typeface="+mn-cs"/>
              </a:rPr>
              <a:t> Districts which are not included in category 1 but</a:t>
            </a:r>
            <a:r>
              <a:rPr lang="en-GB" sz="1200" kern="1200" baseline="0" dirty="0">
                <a:solidFill>
                  <a:schemeClr val="tx1"/>
                </a:solidFill>
                <a:effectLst/>
                <a:latin typeface="+mn-lt"/>
                <a:ea typeface="+mn-ea"/>
                <a:cs typeface="+mn-cs"/>
              </a:rPr>
              <a:t> still</a:t>
            </a:r>
            <a:r>
              <a:rPr lang="en-GB" sz="1200" kern="1200" dirty="0">
                <a:solidFill>
                  <a:schemeClr val="tx1"/>
                </a:solidFill>
                <a:effectLst/>
                <a:latin typeface="+mn-lt"/>
                <a:ea typeface="+mn-ea"/>
                <a:cs typeface="+mn-cs"/>
              </a:rPr>
              <a:t> have significant number of KAP and PLHIV, will receive medium intervention package.</a:t>
            </a:r>
            <a:endParaRPr lang="en-US" sz="1200"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a:solidFill>
                  <a:schemeClr val="tx1"/>
                </a:solidFill>
                <a:effectLst/>
                <a:latin typeface="+mn-lt"/>
                <a:ea typeface="+mn-ea"/>
                <a:cs typeface="+mn-cs"/>
              </a:rPr>
              <a:t>Basic districts: Districts with least number of KAP and PLHIV </a:t>
            </a:r>
            <a:r>
              <a:rPr lang="en-GB" sz="1200" kern="1200" dirty="0">
                <a:solidFill>
                  <a:schemeClr val="tx1"/>
                </a:solidFill>
                <a:effectLst/>
                <a:latin typeface="+mn-lt"/>
                <a:ea typeface="+mn-ea"/>
                <a:cs typeface="+mn-cs"/>
              </a:rPr>
              <a:t>will receive basic intervention package.</a:t>
            </a:r>
            <a:endParaRPr lang="en-US" sz="1200" kern="1200" dirty="0">
              <a:solidFill>
                <a:schemeClr val="tx1"/>
              </a:solidFill>
              <a:effectLst/>
              <a:latin typeface="+mn-lt"/>
              <a:ea typeface="+mn-ea"/>
              <a:cs typeface="+mn-cs"/>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FE2C8C9F-F74E-4323-8C39-6C28F2BB35E8}" type="slidenum">
              <a:rPr lang="en-US" altLang="en-US" sz="1200"/>
              <a:pPr eaLnBrk="1" hangingPunct="1"/>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For the target of PLHIV on ART, we also use the same district-based categories. </a:t>
            </a:r>
          </a:p>
          <a:p>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The green line here is the target for Complete districts, the yellow line is for Medium districts and the red line is for Basic districts.</a:t>
            </a:r>
          </a:p>
          <a:p>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higher target is set for Complete districts, because the majority of PLHIV live there.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Nationally, 84% of PLHIV are targeted to be treated by 2027.</a:t>
            </a:r>
            <a:endParaRPr lang="en-US" sz="1200" kern="1200" dirty="0">
              <a:solidFill>
                <a:schemeClr val="tx1"/>
              </a:solidFill>
              <a:effectLst/>
              <a:latin typeface="+mn-lt"/>
              <a:ea typeface="+mn-ea"/>
              <a:cs typeface="+mn-cs"/>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FE2C8C9F-F74E-4323-8C39-6C28F2BB35E8}" type="slidenum">
              <a:rPr lang="en-US" altLang="en-US" sz="1200"/>
              <a:pPr eaLnBrk="1" hangingPunct="1"/>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Our strategy to achieve the fast track targets is called STOP, which stands for </a:t>
            </a:r>
            <a:r>
              <a:rPr lang="en-US" sz="1200" kern="1200" baseline="0" dirty="0" err="1">
                <a:solidFill>
                  <a:schemeClr val="tx1"/>
                </a:solidFill>
                <a:effectLst/>
                <a:latin typeface="+mn-lt"/>
                <a:ea typeface="+mn-ea"/>
                <a:cs typeface="+mn-cs"/>
              </a:rPr>
              <a:t>Suluh</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Temukan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Obati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Pertahankan</a:t>
            </a:r>
            <a:r>
              <a:rPr lang="en-US" sz="1200" kern="1200" baseline="0" dirty="0">
                <a:solidFill>
                  <a:schemeClr val="tx1"/>
                </a:solidFill>
                <a:effectLst/>
                <a:latin typeface="+mn-lt"/>
                <a:ea typeface="+mn-ea"/>
                <a:cs typeface="+mn-cs"/>
              </a:rPr>
              <a:t> in Bahasa Indonesia - or Educate, Test, Treat, Retain in English.</a:t>
            </a:r>
          </a:p>
          <a:p>
            <a:r>
              <a:rPr lang="en-US" dirty="0"/>
              <a:t>The continuum of care for PLHIV extends from HIV testing through enrolment in HIV care, ART initiation and retention in life-long ART and chronic care.</a:t>
            </a:r>
            <a:r>
              <a:rPr lang="en-US" baseline="0" dirty="0"/>
              <a:t> </a:t>
            </a:r>
          </a:p>
          <a:p>
            <a:endParaRPr lang="en-US" baseline="0" dirty="0"/>
          </a:p>
          <a:p>
            <a:r>
              <a:rPr lang="en-US" baseline="0" dirty="0"/>
              <a:t>We realized that to ensure the </a:t>
            </a:r>
            <a:r>
              <a:rPr lang="en-US" dirty="0"/>
              <a:t>continuum of care, we must add a step for Educate. </a:t>
            </a:r>
          </a:p>
          <a:p>
            <a:endParaRPr lang="en-US" baseline="0" dirty="0"/>
          </a:p>
          <a:p>
            <a:r>
              <a:rPr lang="en-US" baseline="0" dirty="0"/>
              <a:t>Under ‘educate’ we need to improve:</a:t>
            </a:r>
          </a:p>
          <a:p>
            <a:pPr marL="171450" indent="-171450">
              <a:buFont typeface="Arial" panose="020B0604020202020204" pitchFamily="34" charset="0"/>
              <a:buChar char="•"/>
            </a:pPr>
            <a:r>
              <a:rPr lang="en-US" baseline="0" dirty="0"/>
              <a:t>Health education</a:t>
            </a:r>
          </a:p>
          <a:p>
            <a:pPr marL="171450" indent="-171450">
              <a:buFont typeface="Arial" panose="020B0604020202020204" pitchFamily="34" charset="0"/>
              <a:buChar char="•"/>
            </a:pPr>
            <a:r>
              <a:rPr lang="en-US" baseline="0" dirty="0"/>
              <a:t>Community participation </a:t>
            </a:r>
          </a:p>
          <a:p>
            <a:pPr marL="171450" indent="-171450">
              <a:buFont typeface="Arial" panose="020B0604020202020204" pitchFamily="34" charset="0"/>
              <a:buChar char="•"/>
            </a:pPr>
            <a:r>
              <a:rPr lang="en-US" baseline="0" dirty="0"/>
              <a:t>Health cadres role</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Under ‘Test’ are innovative strategies such as:</a:t>
            </a:r>
          </a:p>
          <a:p>
            <a:pPr marL="171450" indent="-171450">
              <a:buFont typeface="Arial" panose="020B0604020202020204" pitchFamily="34" charset="0"/>
              <a:buChar char="•"/>
            </a:pPr>
            <a:r>
              <a:rPr lang="en-US" baseline="0" dirty="0"/>
              <a:t>New outreach models. (</a:t>
            </a:r>
            <a:r>
              <a:rPr lang="en-US" i="1" baseline="0" dirty="0"/>
              <a:t>For example: using internet-based outreach for FSW or MSM)</a:t>
            </a:r>
          </a:p>
          <a:p>
            <a:pPr marL="171450" indent="-171450">
              <a:buFont typeface="Arial" panose="020B0604020202020204" pitchFamily="34" charset="0"/>
              <a:buChar char="•"/>
            </a:pPr>
            <a:r>
              <a:rPr lang="en-US" baseline="0" dirty="0"/>
              <a:t>Community-based screening</a:t>
            </a:r>
          </a:p>
          <a:p>
            <a:pPr marL="171450" indent="-171450">
              <a:buFont typeface="Arial" panose="020B0604020202020204" pitchFamily="34" charset="0"/>
              <a:buChar char="•"/>
            </a:pPr>
            <a:r>
              <a:rPr lang="en-US" baseline="0" dirty="0"/>
              <a:t>Partner notification: a voluntary process where trained health workers offer HIV testing to partners with their consent. We have trained the health workers at provincial level to do partner notification.</a:t>
            </a:r>
          </a:p>
          <a:p>
            <a:pPr marL="171450" indent="-171450">
              <a:buFont typeface="Arial" panose="020B0604020202020204" pitchFamily="34" charset="0"/>
              <a:buChar char="•"/>
            </a:pPr>
            <a:r>
              <a:rPr lang="en-US" baseline="0" dirty="0"/>
              <a:t>Under ‘test’ we are also trying to get more people at risk to be tested or HIC, such as mining workers, migrant workers, orphans and others.</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The next is ‘treat’ and these are some strategies</a:t>
            </a:r>
          </a:p>
          <a:p>
            <a:pPr marL="171450" indent="-171450">
              <a:buFont typeface="Arial" panose="020B0604020202020204" pitchFamily="34" charset="0"/>
              <a:buChar char="•"/>
            </a:pPr>
            <a:r>
              <a:rPr lang="en-US" baseline="0" dirty="0"/>
              <a:t>Treat 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Simplification in ART initiation </a:t>
            </a:r>
            <a:r>
              <a:rPr lang="en-US" i="1" baseline="0" dirty="0"/>
              <a:t>(pre-ART lab test to be conducted after ART initiation)</a:t>
            </a:r>
          </a:p>
          <a:p>
            <a:pPr marL="171450" indent="-171450">
              <a:buFont typeface="Arial" panose="020B0604020202020204" pitchFamily="34" charset="0"/>
              <a:buChar char="•"/>
            </a:pPr>
            <a:r>
              <a:rPr lang="en-US" baseline="0" dirty="0"/>
              <a:t>ARV price reduction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Expand services</a:t>
            </a:r>
            <a:r>
              <a:rPr lang="en-GB" sz="1200" kern="1200" baseline="0" dirty="0">
                <a:solidFill>
                  <a:schemeClr val="tx1"/>
                </a:solidFill>
                <a:effectLst/>
                <a:latin typeface="+mn-lt"/>
                <a:ea typeface="+mn-ea"/>
                <a:cs typeface="+mn-cs"/>
              </a:rPr>
              <a:t>, </a:t>
            </a:r>
            <a:r>
              <a:rPr lang="en-GB" sz="1200" i="1" kern="1200" baseline="0" dirty="0">
                <a:solidFill>
                  <a:schemeClr val="tx1"/>
                </a:solidFill>
                <a:effectLst/>
                <a:latin typeface="+mn-lt"/>
                <a:ea typeface="+mn-ea"/>
                <a:cs typeface="+mn-cs"/>
              </a:rPr>
              <a:t>especially in Complete districts to all primary health cares and public hospitals. </a:t>
            </a: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0" indent="0">
              <a:buFont typeface="Arial" panose="020B0604020202020204" pitchFamily="34" charset="0"/>
              <a:buNone/>
            </a:pPr>
            <a:r>
              <a:rPr lang="en-GB" sz="1200" kern="1200" baseline="0" dirty="0">
                <a:solidFill>
                  <a:schemeClr val="tx1"/>
                </a:solidFill>
                <a:effectLst/>
                <a:latin typeface="+mn-lt"/>
                <a:ea typeface="+mn-ea"/>
                <a:cs typeface="+mn-cs"/>
              </a:rPr>
              <a:t>And the last is ‘retain’ that includes:</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Patient support group: </a:t>
            </a:r>
            <a:r>
              <a:rPr lang="en-GB" sz="1200" i="1" kern="1200" baseline="0" dirty="0">
                <a:solidFill>
                  <a:schemeClr val="accent1"/>
                </a:solidFill>
                <a:effectLst/>
                <a:latin typeface="+mn-lt"/>
                <a:ea typeface="+mn-ea"/>
                <a:cs typeface="+mn-cs"/>
              </a:rPr>
              <a:t>(it would be great if the patient could be supported by their family, the closest people to them, including to remind the patient to take the medicines (ARV).)</a:t>
            </a: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Specimen transport for VL: (</a:t>
            </a:r>
            <a:r>
              <a:rPr lang="en-US" sz="1200" i="1" kern="1200" baseline="0" dirty="0">
                <a:solidFill>
                  <a:schemeClr val="tx1"/>
                </a:solidFill>
                <a:effectLst/>
                <a:latin typeface="+mn-lt"/>
                <a:ea typeface="+mn-ea"/>
                <a:cs typeface="+mn-cs"/>
              </a:rPr>
              <a:t>this aims to expand the number of PLHIV who are tested for viral load so that we have information how many of them are virally suppressed as this the third-90 target.)</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Reminder to take the ARV: (</a:t>
            </a:r>
            <a:r>
              <a:rPr lang="en-US" sz="1200" i="1" kern="1200" baseline="0" dirty="0">
                <a:solidFill>
                  <a:schemeClr val="tx1"/>
                </a:solidFill>
                <a:effectLst/>
                <a:latin typeface="+mn-lt"/>
                <a:ea typeface="+mn-ea"/>
                <a:cs typeface="+mn-cs"/>
              </a:rPr>
              <a:t>using Information Technology such as SMS reminder, mobile apps etc.)</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FE2C8C9F-F74E-4323-8C39-6C28F2BB35E8}" type="slidenum">
              <a:rPr lang="en-US" altLang="en-US" sz="1200"/>
              <a:pPr eaLnBrk="1" hangingPunct="1"/>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want to talk about the challenges and </a:t>
            </a:r>
            <a:r>
              <a:rPr lang="en-US" baseline="0" dirty="0"/>
              <a:t>the way forward.</a:t>
            </a:r>
            <a:endParaRPr lang="en-US" dirty="0"/>
          </a:p>
        </p:txBody>
      </p:sp>
      <p:sp>
        <p:nvSpPr>
          <p:cNvPr id="4" name="Slide Number Placeholder 3"/>
          <p:cNvSpPr>
            <a:spLocks noGrp="1"/>
          </p:cNvSpPr>
          <p:nvPr>
            <p:ph type="sldNum" sz="quarter" idx="10"/>
          </p:nvPr>
        </p:nvSpPr>
        <p:spPr/>
        <p:txBody>
          <a:bodyPr/>
          <a:lstStyle/>
          <a:p>
            <a:fld id="{56205951-DBA9-45BB-A73B-040AEE06A26E}" type="slidenum">
              <a:rPr lang="en-US" altLang="en-US" smtClean="0"/>
              <a:pPr/>
              <a:t>14</a:t>
            </a:fld>
            <a:endParaRPr lang="en-US" altLang="en-US"/>
          </a:p>
        </p:txBody>
      </p:sp>
    </p:spTree>
    <p:extLst>
      <p:ext uri="{BB962C8B-B14F-4D97-AF65-F5344CB8AC3E}">
        <p14:creationId xmlns:p14="http://schemas.microsoft.com/office/powerpoint/2010/main" val="197764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First, the National AIDS Commission (NAC) was dismissed the end of last year. This arrangement has left HIV response</a:t>
            </a:r>
            <a:r>
              <a:rPr lang="en-US" sz="1200" kern="1200" baseline="0" dirty="0">
                <a:solidFill>
                  <a:schemeClr val="tx1"/>
                </a:solidFill>
                <a:effectLst/>
                <a:latin typeface="+mn-lt"/>
                <a:ea typeface="+mn-ea"/>
                <a:cs typeface="+mn-cs"/>
              </a:rPr>
              <a:t>, particularly on </a:t>
            </a:r>
            <a:r>
              <a:rPr lang="en-US" sz="1200" kern="1200" dirty="0">
                <a:solidFill>
                  <a:schemeClr val="tx1"/>
                </a:solidFill>
                <a:effectLst/>
                <a:latin typeface="+mn-lt"/>
                <a:ea typeface="+mn-ea"/>
                <a:cs typeface="+mn-cs"/>
              </a:rPr>
              <a:t>HIV Prevention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under threat as in the past NAC was responsible for the procurement of Prevention commodities such as condoms, lubricants and needles. This has not yet fully integrated into the </a:t>
            </a:r>
            <a:r>
              <a:rPr lang="en-US" sz="1200" kern="1200" dirty="0" err="1">
                <a:solidFill>
                  <a:schemeClr val="tx1"/>
                </a:solidFill>
                <a:effectLst/>
                <a:latin typeface="+mn-lt"/>
                <a:ea typeface="+mn-ea"/>
                <a:cs typeface="+mn-cs"/>
              </a:rPr>
              <a:t>GoI</a:t>
            </a:r>
            <a:r>
              <a:rPr lang="en-US" sz="1200" kern="1200" dirty="0">
                <a:solidFill>
                  <a:schemeClr val="tx1"/>
                </a:solidFill>
                <a:effectLst/>
                <a:latin typeface="+mn-lt"/>
                <a:ea typeface="+mn-ea"/>
                <a:cs typeface="+mn-cs"/>
              </a:rPr>
              <a:t> system.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Stigma and discrimination remains the top challenge for people seeking services. We have build capacity for key population groups to understand their rights to health and provide them community-friendly access to services,</a:t>
            </a:r>
            <a:r>
              <a:rPr lang="en-US" sz="1200" kern="1200" baseline="0" dirty="0">
                <a:solidFill>
                  <a:schemeClr val="tx1"/>
                </a:solidFill>
                <a:effectLst/>
                <a:latin typeface="+mn-lt"/>
                <a:ea typeface="+mn-ea"/>
                <a:cs typeface="+mn-cs"/>
              </a:rPr>
              <a:t> but it still needs to be a concern.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Finally, international funds for HIV </a:t>
            </a:r>
            <a:r>
              <a:rPr lang="en-US" sz="1200" kern="1200" baseline="0" dirty="0" err="1">
                <a:solidFill>
                  <a:schemeClr val="tx1"/>
                </a:solidFill>
                <a:effectLst/>
                <a:latin typeface="+mn-lt"/>
                <a:ea typeface="+mn-ea"/>
                <a:cs typeface="+mn-cs"/>
              </a:rPr>
              <a:t>programmes</a:t>
            </a:r>
            <a:r>
              <a:rPr lang="en-US" sz="1200" kern="1200" baseline="0" dirty="0">
                <a:solidFill>
                  <a:schemeClr val="tx1"/>
                </a:solidFill>
                <a:effectLst/>
                <a:latin typeface="+mn-lt"/>
                <a:ea typeface="+mn-ea"/>
                <a:cs typeface="+mn-cs"/>
              </a:rPr>
              <a:t> in Indonesia are decreasing. Working to bring down the cost of medicines and other commodities is one way to do this. I’m sure </a:t>
            </a:r>
            <a:r>
              <a:rPr lang="en-US" sz="1200" kern="1200" baseline="0" dirty="0" err="1">
                <a:solidFill>
                  <a:schemeClr val="tx1"/>
                </a:solidFill>
                <a:effectLst/>
                <a:latin typeface="+mn-lt"/>
                <a:ea typeface="+mn-ea"/>
                <a:cs typeface="+mn-cs"/>
              </a:rPr>
              <a:t>pak</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Pungkas</a:t>
            </a:r>
            <a:r>
              <a:rPr lang="en-US" sz="1200" kern="1200" baseline="0" dirty="0">
                <a:solidFill>
                  <a:schemeClr val="tx1"/>
                </a:solidFill>
                <a:effectLst/>
                <a:latin typeface="+mn-lt"/>
                <a:ea typeface="+mn-ea"/>
                <a:cs typeface="+mn-cs"/>
              </a:rPr>
              <a:t> will explain more about the sustainability of HIV </a:t>
            </a:r>
            <a:r>
              <a:rPr lang="en-US" sz="1200" kern="1200" baseline="0" dirty="0" err="1">
                <a:solidFill>
                  <a:schemeClr val="tx1"/>
                </a:solidFill>
                <a:effectLst/>
                <a:latin typeface="+mn-lt"/>
                <a:ea typeface="+mn-ea"/>
                <a:cs typeface="+mn-cs"/>
              </a:rPr>
              <a:t>programme</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FE2C8C9F-F74E-4323-8C39-6C28F2BB35E8}" type="slidenum">
              <a:rPr lang="en-US" altLang="en-US" sz="1200"/>
              <a:pPr eaLnBrk="1" hangingPunct="1"/>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There are some things</a:t>
            </a:r>
            <a:r>
              <a:rPr lang="en-GB" sz="1200" kern="1200" baseline="0" dirty="0">
                <a:solidFill>
                  <a:schemeClr val="tx1"/>
                </a:solidFill>
                <a:effectLst/>
                <a:latin typeface="+mn-lt"/>
                <a:ea typeface="+mn-ea"/>
                <a:cs typeface="+mn-cs"/>
              </a:rPr>
              <a:t> that Indonesia can do to fast-tracking HIV response and eventually end AIDS by 2030: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Ensure that each cities/districts implement Minimum Service Standard (MSS / SPM). </a:t>
            </a:r>
            <a:r>
              <a:rPr lang="en-GB" sz="1200" kern="1200" dirty="0">
                <a:solidFill>
                  <a:schemeClr val="tx1"/>
                </a:solidFill>
                <a:effectLst/>
                <a:latin typeface="+mn-lt"/>
                <a:ea typeface="+mn-ea"/>
                <a:cs typeface="+mn-cs"/>
              </a:rPr>
              <a:t>With the Minimum Service Standard, each city/district is responsible to provide funding allocations for HIV.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Strengthen TB/HIV collaboration</a:t>
            </a: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As for PMTCT, </a:t>
            </a:r>
            <a:r>
              <a:rPr lang="id-ID" sz="1200" kern="1200" dirty="0">
                <a:solidFill>
                  <a:schemeClr val="tx1"/>
                </a:solidFill>
                <a:effectLst/>
                <a:latin typeface="+mn-lt"/>
                <a:ea typeface="+mn-ea"/>
                <a:cs typeface="+mn-cs"/>
              </a:rPr>
              <a:t>Indonesia aims for HIV infection, syphilis, and hepatitis B elim</a:t>
            </a:r>
            <a:r>
              <a:rPr lang="en-US" sz="1200" kern="1200" dirty="0" err="1">
                <a:solidFill>
                  <a:schemeClr val="tx1"/>
                </a:solidFill>
                <a:effectLst/>
                <a:latin typeface="+mn-lt"/>
                <a:ea typeface="+mn-ea"/>
                <a:cs typeface="+mn-cs"/>
              </a:rPr>
              <a:t>ination</a:t>
            </a:r>
            <a:r>
              <a:rPr lang="en-US" sz="1200" kern="1200" dirty="0">
                <a:solidFill>
                  <a:schemeClr val="tx1"/>
                </a:solidFill>
                <a:effectLst/>
                <a:latin typeface="+mn-lt"/>
                <a:ea typeface="+mn-ea"/>
                <a:cs typeface="+mn-cs"/>
              </a:rPr>
              <a:t> in 2022. NAP and the directorate of Family Health under the </a:t>
            </a:r>
            <a:r>
              <a:rPr lang="en-US" sz="1200" kern="1200" dirty="0" err="1">
                <a:solidFill>
                  <a:schemeClr val="tx1"/>
                </a:solidFill>
                <a:effectLst/>
                <a:latin typeface="+mn-lt"/>
                <a:ea typeface="+mn-ea"/>
                <a:cs typeface="+mn-cs"/>
              </a:rPr>
              <a:t>MoH</a:t>
            </a:r>
            <a:r>
              <a:rPr lang="en-US" sz="1200" kern="1200" dirty="0">
                <a:solidFill>
                  <a:schemeClr val="tx1"/>
                </a:solidFill>
                <a:effectLst/>
                <a:latin typeface="+mn-lt"/>
                <a:ea typeface="+mn-ea"/>
                <a:cs typeface="+mn-cs"/>
              </a:rPr>
              <a:t> has been collaborating to increase the coverage of HIV testing in antenatal care and promote spouse/partner testing when a pregnant woman is HIV positive. </a:t>
            </a: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kern="1200" baseline="0" dirty="0">
                <a:solidFill>
                  <a:schemeClr val="tx1"/>
                </a:solidFill>
                <a:effectLst/>
                <a:latin typeface="+mn-lt"/>
                <a:ea typeface="+mn-ea"/>
                <a:cs typeface="+mn-cs"/>
              </a:rPr>
              <a:t>On TB/HIV:</a:t>
            </a:r>
            <a:br>
              <a:rPr lang="en-US" sz="1200" i="1" kern="1200" baseline="0" dirty="0">
                <a:solidFill>
                  <a:schemeClr val="tx1"/>
                </a:solidFill>
                <a:effectLst/>
                <a:latin typeface="+mn-lt"/>
                <a:ea typeface="+mn-ea"/>
                <a:cs typeface="+mn-cs"/>
              </a:rPr>
            </a:br>
            <a:r>
              <a:rPr lang="en-US" sz="1200" i="1" kern="1200" baseline="0" dirty="0">
                <a:solidFill>
                  <a:schemeClr val="tx1"/>
                </a:solidFill>
                <a:effectLst/>
                <a:latin typeface="+mn-lt"/>
                <a:ea typeface="+mn-ea"/>
                <a:cs typeface="+mn-cs"/>
              </a:rPr>
              <a:t>Currently, the Ministry of Health has implemented a lot of efforts to improve TB-HIV service. </a:t>
            </a:r>
            <a:r>
              <a:rPr lang="en-US" sz="1200" i="1" kern="1200" dirty="0">
                <a:solidFill>
                  <a:schemeClr val="tx1"/>
                </a:solidFill>
                <a:effectLst/>
                <a:latin typeface="+mn-lt"/>
                <a:ea typeface="+mn-ea"/>
                <a:cs typeface="+mn-cs"/>
              </a:rPr>
              <a:t>Our current investment is strong enough to start and accelerate the coverage: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kern="1200" baseline="0" dirty="0">
                <a:solidFill>
                  <a:schemeClr val="tx1"/>
                </a:solidFill>
                <a:effectLst/>
                <a:latin typeface="+mn-lt"/>
                <a:ea typeface="+mn-ea"/>
                <a:cs typeface="+mn-cs"/>
              </a:rPr>
              <a:t>    1. Relevant policies and regulations are available.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kern="1200" baseline="0" dirty="0">
                <a:solidFill>
                  <a:schemeClr val="tx1"/>
                </a:solidFill>
                <a:effectLst/>
                <a:latin typeface="+mn-lt"/>
                <a:ea typeface="+mn-ea"/>
                <a:cs typeface="+mn-cs"/>
              </a:rPr>
              <a:t>    2. </a:t>
            </a:r>
            <a:r>
              <a:rPr lang="en-US" sz="1200" i="1" kern="1200" dirty="0">
                <a:solidFill>
                  <a:schemeClr val="tx1"/>
                </a:solidFill>
                <a:effectLst/>
                <a:latin typeface="+mn-lt"/>
                <a:ea typeface="+mn-ea"/>
                <a:cs typeface="+mn-cs"/>
              </a:rPr>
              <a:t>Government commitment to provide the required logistics is high. The provision of drugs, tests, reagent should not be a problem anymore.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kern="1200" dirty="0">
                <a:solidFill>
                  <a:schemeClr val="tx1"/>
                </a:solidFill>
                <a:effectLst/>
                <a:latin typeface="+mn-lt"/>
                <a:ea typeface="+mn-ea"/>
                <a:cs typeface="+mn-cs"/>
              </a:rPr>
              <a:t>    3. There are examples of good practice in the districts with good achievement of TB-HIV control targets. The practice is realistic, feasible, and scalable in other districts.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FE2C8C9F-F74E-4323-8C39-6C28F2BB35E8}" type="slidenum">
              <a:rPr lang="en-US" altLang="en-US" sz="1200"/>
              <a:pPr eaLnBrk="1" hangingPunct="1"/>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the end of my presentation. Thank you for your attention.</a:t>
            </a:r>
          </a:p>
        </p:txBody>
      </p:sp>
      <p:sp>
        <p:nvSpPr>
          <p:cNvPr id="4" name="Slide Number Placeholder 3"/>
          <p:cNvSpPr>
            <a:spLocks noGrp="1"/>
          </p:cNvSpPr>
          <p:nvPr>
            <p:ph type="sldNum" sz="quarter" idx="10"/>
          </p:nvPr>
        </p:nvSpPr>
        <p:spPr/>
        <p:txBody>
          <a:bodyPr/>
          <a:lstStyle/>
          <a:p>
            <a:fld id="{56205951-DBA9-45BB-A73B-040AEE06A26E}" type="slidenum">
              <a:rPr lang="en-US" altLang="en-US" smtClean="0"/>
              <a:pPr/>
              <a:t>17</a:t>
            </a:fld>
            <a:endParaRPr lang="en-US" altLang="en-US"/>
          </a:p>
        </p:txBody>
      </p:sp>
    </p:spTree>
    <p:extLst>
      <p:ext uri="{BB962C8B-B14F-4D97-AF65-F5344CB8AC3E}">
        <p14:creationId xmlns:p14="http://schemas.microsoft.com/office/powerpoint/2010/main" val="197764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outline</a:t>
            </a:r>
            <a:r>
              <a:rPr lang="en-US" baseline="0" dirty="0"/>
              <a:t> of my presentation today. </a:t>
            </a:r>
          </a:p>
        </p:txBody>
      </p:sp>
      <p:sp>
        <p:nvSpPr>
          <p:cNvPr id="4" name="Slide Number Placeholder 3"/>
          <p:cNvSpPr>
            <a:spLocks noGrp="1"/>
          </p:cNvSpPr>
          <p:nvPr>
            <p:ph type="sldNum" sz="quarter" idx="10"/>
          </p:nvPr>
        </p:nvSpPr>
        <p:spPr/>
        <p:txBody>
          <a:bodyPr/>
          <a:lstStyle/>
          <a:p>
            <a:fld id="{56205951-DBA9-45BB-A73B-040AEE06A26E}" type="slidenum">
              <a:rPr lang="en-US" altLang="en-US" smtClean="0"/>
              <a:pPr/>
              <a:t>2</a:t>
            </a:fld>
            <a:endParaRPr lang="en-US" altLang="en-US"/>
          </a:p>
        </p:txBody>
      </p:sp>
    </p:spTree>
    <p:extLst>
      <p:ext uri="{BB962C8B-B14F-4D97-AF65-F5344CB8AC3E}">
        <p14:creationId xmlns:p14="http://schemas.microsoft.com/office/powerpoint/2010/main" val="3845385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we start with the epidemic situation…</a:t>
            </a:r>
          </a:p>
        </p:txBody>
      </p:sp>
      <p:sp>
        <p:nvSpPr>
          <p:cNvPr id="4" name="Slide Number Placeholder 3"/>
          <p:cNvSpPr>
            <a:spLocks noGrp="1"/>
          </p:cNvSpPr>
          <p:nvPr>
            <p:ph type="sldNum" sz="quarter" idx="10"/>
          </p:nvPr>
        </p:nvSpPr>
        <p:spPr/>
        <p:txBody>
          <a:bodyPr/>
          <a:lstStyle/>
          <a:p>
            <a:fld id="{56205951-DBA9-45BB-A73B-040AEE06A26E}" type="slidenum">
              <a:rPr lang="en-US" altLang="en-US" smtClean="0"/>
              <a:pPr/>
              <a:t>3</a:t>
            </a:fld>
            <a:endParaRPr lang="en-US" altLang="en-US"/>
          </a:p>
        </p:txBody>
      </p:sp>
    </p:spTree>
    <p:extLst>
      <p:ext uri="{BB962C8B-B14F-4D97-AF65-F5344CB8AC3E}">
        <p14:creationId xmlns:p14="http://schemas.microsoft.com/office/powerpoint/2010/main" val="197764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First,</a:t>
            </a:r>
            <a:r>
              <a:rPr lang="en-US" altLang="en-US" baseline="0" dirty="0"/>
              <a:t> </a:t>
            </a:r>
            <a:r>
              <a:rPr lang="en-US" altLang="en-US" dirty="0"/>
              <a:t>we need to know the drivers of HIV epidemic</a:t>
            </a:r>
            <a:r>
              <a:rPr lang="en-US" altLang="en-US" baseline="0" dirty="0"/>
              <a:t> in Indonesia.</a:t>
            </a:r>
          </a:p>
          <a:p>
            <a:pPr eaLnBrk="1" hangingPunct="1">
              <a:spcBef>
                <a:spcPct val="0"/>
              </a:spcBef>
            </a:pPr>
            <a:r>
              <a:rPr lang="en-US" altLang="en-US" baseline="0" dirty="0"/>
              <a:t>Indonesia’s first case of AIDS was reported in 1987, and the earliest cases were occur among MSM</a:t>
            </a:r>
          </a:p>
          <a:p>
            <a:pPr eaLnBrk="1" hangingPunct="1">
              <a:spcBef>
                <a:spcPct val="0"/>
              </a:spcBef>
            </a:pPr>
            <a:r>
              <a:rPr lang="en-US" altLang="en-US" baseline="0" dirty="0"/>
              <a:t>Then, the epidemic was driven by injecting drug users (IDUs) group. The peak among IDUs was in 2007, the prevalence was at 52% at that time.</a:t>
            </a:r>
          </a:p>
          <a:p>
            <a:pPr eaLnBrk="1" hangingPunct="1">
              <a:spcBef>
                <a:spcPct val="0"/>
              </a:spcBef>
            </a:pPr>
            <a:r>
              <a:rPr lang="en-US" altLang="en-US" baseline="0" dirty="0"/>
              <a:t>After that, it’s driven by heterosexual group that includes sex workers and husband-to-wife transmission.</a:t>
            </a:r>
          </a:p>
          <a:p>
            <a:pPr eaLnBrk="1" hangingPunct="1">
              <a:spcBef>
                <a:spcPct val="0"/>
              </a:spcBef>
            </a:pPr>
            <a:endParaRPr lang="en-US" altLang="en-US" dirty="0"/>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FE2C8C9F-F74E-4323-8C39-6C28F2BB35E8}" type="slidenum">
              <a:rPr lang="en-US" altLang="en-US" sz="1200"/>
              <a:pPr eaLnBrk="1" hangingPunct="1"/>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sz="1200" kern="1200" dirty="0">
                <a:solidFill>
                  <a:schemeClr val="tx1"/>
                </a:solidFill>
                <a:effectLst/>
                <a:latin typeface="+mn-lt"/>
                <a:ea typeface="+mn-ea"/>
                <a:cs typeface="+mn-cs"/>
              </a:rPr>
              <a:t>Indonesia remains a highly concentrated epidemic among key populations, except for</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two provinces in Tanah Papua with HIV prevalence of 2.3%.</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eaLnBrk="1" hangingPunct="1">
              <a:spcBef>
                <a:spcPct val="0"/>
              </a:spcBef>
            </a:pPr>
            <a:r>
              <a:rPr lang="en-US" altLang="en-US" dirty="0"/>
              <a:t>In 2017, there</a:t>
            </a:r>
            <a:r>
              <a:rPr lang="en-US" altLang="en-US" baseline="0" dirty="0"/>
              <a:t> were 631 thousand estimated PLHIV in Indonesia. The map shows the distribution by province. The highest estimated PLHIV is in DKI Jakarta, with estimated 104 thousand PLHIV. Overall, most PLHIV can be found in Papua and the provinces in Java island (the red one). </a:t>
            </a:r>
            <a:endParaRPr lang="en-US" altLang="en-US" dirty="0"/>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FE2C8C9F-F74E-4323-8C39-6C28F2BB35E8}" type="slidenum">
              <a:rPr lang="en-US" altLang="en-US" sz="1200"/>
              <a:pPr eaLnBrk="1" hangingPunct="1"/>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a:t>With 49 thousand new infections per year, the total number of PLHIV is constantly rising. The number of AIDS-related deaths is still high as well, around 39,000 deaths per year.</a:t>
            </a:r>
          </a:p>
          <a:p>
            <a:pPr eaLnBrk="1" hangingPunct="1">
              <a:spcBef>
                <a:spcPct val="0"/>
              </a:spcBef>
            </a:pPr>
            <a:r>
              <a:rPr lang="en-US" altLang="en-US" baseline="0" dirty="0"/>
              <a:t>In the right side, you see the estimated new HIV infections by sub-population. The modelling indicates that Indonesia is not yet on course to end HIV and AIDS by 2030, since new HIV infections will remain at the same level. </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FE2C8C9F-F74E-4323-8C39-6C28F2BB35E8}" type="slidenum">
              <a:rPr lang="en-US" altLang="en-US" sz="1200"/>
              <a:pPr eaLnBrk="1" hangingPunct="1"/>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will show you </a:t>
            </a:r>
            <a:r>
              <a:rPr lang="en-US" baseline="0" dirty="0"/>
              <a:t>the </a:t>
            </a:r>
            <a:r>
              <a:rPr lang="en-US" baseline="0" dirty="0" err="1"/>
              <a:t>programme</a:t>
            </a:r>
            <a:r>
              <a:rPr lang="en-US" baseline="0" dirty="0"/>
              <a:t> achievement in response to HIV, particularly on HIV testing and treatment.</a:t>
            </a:r>
            <a:endParaRPr lang="en-US" dirty="0"/>
          </a:p>
        </p:txBody>
      </p:sp>
      <p:sp>
        <p:nvSpPr>
          <p:cNvPr id="4" name="Slide Number Placeholder 3"/>
          <p:cNvSpPr>
            <a:spLocks noGrp="1"/>
          </p:cNvSpPr>
          <p:nvPr>
            <p:ph type="sldNum" sz="quarter" idx="10"/>
          </p:nvPr>
        </p:nvSpPr>
        <p:spPr/>
        <p:txBody>
          <a:bodyPr/>
          <a:lstStyle/>
          <a:p>
            <a:fld id="{56205951-DBA9-45BB-A73B-040AEE06A26E}" type="slidenum">
              <a:rPr lang="en-US" altLang="en-US" smtClean="0"/>
              <a:pPr/>
              <a:t>7</a:t>
            </a:fld>
            <a:endParaRPr lang="en-US" altLang="en-US"/>
          </a:p>
        </p:txBody>
      </p:sp>
    </p:spTree>
    <p:extLst>
      <p:ext uri="{BB962C8B-B14F-4D97-AF65-F5344CB8AC3E}">
        <p14:creationId xmlns:p14="http://schemas.microsoft.com/office/powerpoint/2010/main" val="197764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the</a:t>
            </a:r>
            <a:r>
              <a:rPr lang="en-US" altLang="en-US" baseline="0" dirty="0"/>
              <a:t> past 5 years, there is significant increase of HIV testing conducted from only 300 thousand to more than 2.5 million tests.</a:t>
            </a:r>
          </a:p>
          <a:p>
            <a:pPr eaLnBrk="1" hangingPunct="1">
              <a:spcBef>
                <a:spcPct val="0"/>
              </a:spcBef>
            </a:pPr>
            <a:r>
              <a:rPr lang="en-US" altLang="en-US" baseline="0" dirty="0"/>
              <a:t>As of December last year, 44% of the estimated total PLHIV know their HIV status.</a:t>
            </a:r>
          </a:p>
          <a:p>
            <a:pPr eaLnBrk="1" hangingPunct="1">
              <a:spcBef>
                <a:spcPct val="0"/>
              </a:spcBef>
            </a:pPr>
            <a:r>
              <a:rPr lang="en-US" sz="1200" kern="1200" dirty="0">
                <a:solidFill>
                  <a:schemeClr val="tx1"/>
                </a:solidFill>
                <a:effectLst/>
                <a:latin typeface="+mn-lt"/>
                <a:ea typeface="+mn-ea"/>
                <a:cs typeface="+mn-cs"/>
              </a:rPr>
              <a:t>Some success was achieved in increasing the number of persons on ART, reaching more than 91</a:t>
            </a:r>
            <a:r>
              <a:rPr lang="en-US" sz="1200" kern="1200" baseline="0" dirty="0">
                <a:solidFill>
                  <a:schemeClr val="tx1"/>
                </a:solidFill>
                <a:effectLst/>
                <a:latin typeface="+mn-lt"/>
                <a:ea typeface="+mn-ea"/>
                <a:cs typeface="+mn-cs"/>
              </a:rPr>
              <a:t> thousand. But the </a:t>
            </a:r>
            <a:r>
              <a:rPr lang="en-US" altLang="en-US" baseline="0" dirty="0"/>
              <a:t>treatment coverage is still low at 14%. </a:t>
            </a:r>
            <a:endParaRPr lang="en-US" altLang="en-US" dirty="0"/>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FE2C8C9F-F74E-4323-8C39-6C28F2BB35E8}" type="slidenum">
              <a:rPr lang="en-US" altLang="en-US" sz="1200"/>
              <a:pPr eaLnBrk="1" hangingPunct="1"/>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0" i="0" kern="1200" dirty="0">
                <a:solidFill>
                  <a:schemeClr val="tx1"/>
                </a:solidFill>
                <a:effectLst/>
                <a:latin typeface="+mn-lt"/>
                <a:ea typeface="+mn-ea"/>
                <a:cs typeface="+mn-cs"/>
              </a:rPr>
              <a:t>Despite the enormous expansion of HIV testing services, </a:t>
            </a:r>
            <a:r>
              <a:rPr lang="en-US" sz="1200" b="0" i="0" kern="1200" baseline="0" dirty="0">
                <a:solidFill>
                  <a:schemeClr val="tx1"/>
                </a:solidFill>
                <a:effectLst/>
                <a:latin typeface="+mn-lt"/>
                <a:ea typeface="+mn-ea"/>
                <a:cs typeface="+mn-cs"/>
              </a:rPr>
              <a:t>an estimated 56% of PLHIV remain undiagnosed. </a:t>
            </a:r>
          </a:p>
          <a:p>
            <a:pPr eaLnBrk="1" hangingPunct="1">
              <a:spcBef>
                <a:spcPct val="0"/>
              </a:spcBef>
            </a:pPr>
            <a:r>
              <a:rPr lang="en-US" sz="1200" b="0" i="0" kern="1200" baseline="0" dirty="0">
                <a:solidFill>
                  <a:schemeClr val="tx1"/>
                </a:solidFill>
                <a:effectLst/>
                <a:latin typeface="+mn-lt"/>
                <a:ea typeface="+mn-ea"/>
                <a:cs typeface="+mn-cs"/>
              </a:rPr>
              <a:t>The trend shows an increase of HIV testing and HIV+ among all the 4 groups of key population.</a:t>
            </a:r>
          </a:p>
          <a:p>
            <a:pPr eaLnBrk="1" hangingPunct="1">
              <a:spcBef>
                <a:spcPct val="0"/>
              </a:spcBef>
            </a:pPr>
            <a:r>
              <a:rPr lang="en-US" sz="1200" b="0" i="0" kern="1200" baseline="0" dirty="0">
                <a:solidFill>
                  <a:schemeClr val="tx1"/>
                </a:solidFill>
                <a:effectLst/>
                <a:latin typeface="+mn-lt"/>
                <a:ea typeface="+mn-ea"/>
                <a:cs typeface="+mn-cs"/>
              </a:rPr>
              <a:t>To enhance the efficiency of HTS, new approaches are needed. I think in session 2, the speakers will talk more about the innovations to fast tracking the HIV response.</a:t>
            </a:r>
            <a:endParaRPr lang="en-US" altLang="en-US" dirty="0"/>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FE2C8C9F-F74E-4323-8C39-6C28F2BB35E8}" type="slidenum">
              <a:rPr lang="en-US" altLang="en-US" sz="1200"/>
              <a:pPr eaLnBrk="1" hangingPunct="1"/>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E0179C-DACC-4668-AA90-592C029C771B}" type="datetimeFigureOut">
              <a:rPr lang="en-US" smtClean="0"/>
              <a:t>17-Jul-18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2B17A-E57D-4119-AB95-131C639EC036}" type="slidenum">
              <a:rPr lang="en-US" smtClean="0"/>
              <a:t>‹#›</a:t>
            </a:fld>
            <a:endParaRPr lang="en-US"/>
          </a:p>
        </p:txBody>
      </p:sp>
    </p:spTree>
    <p:extLst>
      <p:ext uri="{BB962C8B-B14F-4D97-AF65-F5344CB8AC3E}">
        <p14:creationId xmlns:p14="http://schemas.microsoft.com/office/powerpoint/2010/main" val="1019500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E0179C-DACC-4668-AA90-592C029C771B}" type="datetimeFigureOut">
              <a:rPr lang="en-US" smtClean="0"/>
              <a:t>17-Jul-18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2B17A-E57D-4119-AB95-131C639EC036}" type="slidenum">
              <a:rPr lang="en-US" smtClean="0"/>
              <a:t>‹#›</a:t>
            </a:fld>
            <a:endParaRPr lang="en-US"/>
          </a:p>
        </p:txBody>
      </p:sp>
    </p:spTree>
    <p:extLst>
      <p:ext uri="{BB962C8B-B14F-4D97-AF65-F5344CB8AC3E}">
        <p14:creationId xmlns:p14="http://schemas.microsoft.com/office/powerpoint/2010/main" val="968795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E0179C-DACC-4668-AA90-592C029C771B}" type="datetimeFigureOut">
              <a:rPr lang="en-US" smtClean="0"/>
              <a:t>17-Jul-18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2B17A-E57D-4119-AB95-131C639EC036}" type="slidenum">
              <a:rPr lang="en-US" smtClean="0"/>
              <a:t>‹#›</a:t>
            </a:fld>
            <a:endParaRPr lang="en-US"/>
          </a:p>
        </p:txBody>
      </p:sp>
    </p:spTree>
    <p:extLst>
      <p:ext uri="{BB962C8B-B14F-4D97-AF65-F5344CB8AC3E}">
        <p14:creationId xmlns:p14="http://schemas.microsoft.com/office/powerpoint/2010/main" val="36063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E0179C-DACC-4668-AA90-592C029C771B}" type="datetimeFigureOut">
              <a:rPr lang="en-US" smtClean="0"/>
              <a:t>17-Jul-18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2B17A-E57D-4119-AB95-131C639EC036}" type="slidenum">
              <a:rPr lang="en-US" smtClean="0"/>
              <a:t>‹#›</a:t>
            </a:fld>
            <a:endParaRPr lang="en-US"/>
          </a:p>
        </p:txBody>
      </p:sp>
    </p:spTree>
    <p:extLst>
      <p:ext uri="{BB962C8B-B14F-4D97-AF65-F5344CB8AC3E}">
        <p14:creationId xmlns:p14="http://schemas.microsoft.com/office/powerpoint/2010/main" val="872096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E0179C-DACC-4668-AA90-592C029C771B}" type="datetimeFigureOut">
              <a:rPr lang="en-US" smtClean="0"/>
              <a:t>17-Jul-18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2B17A-E57D-4119-AB95-131C639EC036}" type="slidenum">
              <a:rPr lang="en-US" smtClean="0"/>
              <a:t>‹#›</a:t>
            </a:fld>
            <a:endParaRPr lang="en-US"/>
          </a:p>
        </p:txBody>
      </p:sp>
    </p:spTree>
    <p:extLst>
      <p:ext uri="{BB962C8B-B14F-4D97-AF65-F5344CB8AC3E}">
        <p14:creationId xmlns:p14="http://schemas.microsoft.com/office/powerpoint/2010/main" val="678407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E0179C-DACC-4668-AA90-592C029C771B}" type="datetimeFigureOut">
              <a:rPr lang="en-US" smtClean="0"/>
              <a:t>17-Jul-18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2B17A-E57D-4119-AB95-131C639EC036}" type="slidenum">
              <a:rPr lang="en-US" smtClean="0"/>
              <a:t>‹#›</a:t>
            </a:fld>
            <a:endParaRPr lang="en-US"/>
          </a:p>
        </p:txBody>
      </p:sp>
    </p:spTree>
    <p:extLst>
      <p:ext uri="{BB962C8B-B14F-4D97-AF65-F5344CB8AC3E}">
        <p14:creationId xmlns:p14="http://schemas.microsoft.com/office/powerpoint/2010/main" val="373116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E0179C-DACC-4668-AA90-592C029C771B}" type="datetimeFigureOut">
              <a:rPr lang="en-US" smtClean="0"/>
              <a:t>17-Jul-18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92B17A-E57D-4119-AB95-131C639EC036}" type="slidenum">
              <a:rPr lang="en-US" smtClean="0"/>
              <a:t>‹#›</a:t>
            </a:fld>
            <a:endParaRPr lang="en-US"/>
          </a:p>
        </p:txBody>
      </p:sp>
    </p:spTree>
    <p:extLst>
      <p:ext uri="{BB962C8B-B14F-4D97-AF65-F5344CB8AC3E}">
        <p14:creationId xmlns:p14="http://schemas.microsoft.com/office/powerpoint/2010/main" val="1950305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E0179C-DACC-4668-AA90-592C029C771B}" type="datetimeFigureOut">
              <a:rPr lang="en-US" smtClean="0"/>
              <a:t>17-Jul-18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92B17A-E57D-4119-AB95-131C639EC036}" type="slidenum">
              <a:rPr lang="en-US" smtClean="0"/>
              <a:t>‹#›</a:t>
            </a:fld>
            <a:endParaRPr lang="en-US"/>
          </a:p>
        </p:txBody>
      </p:sp>
    </p:spTree>
    <p:extLst>
      <p:ext uri="{BB962C8B-B14F-4D97-AF65-F5344CB8AC3E}">
        <p14:creationId xmlns:p14="http://schemas.microsoft.com/office/powerpoint/2010/main" val="1778785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0179C-DACC-4668-AA90-592C029C771B}" type="datetimeFigureOut">
              <a:rPr lang="en-US" smtClean="0"/>
              <a:t>17-Jul-18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92B17A-E57D-4119-AB95-131C639EC036}" type="slidenum">
              <a:rPr lang="en-US" smtClean="0"/>
              <a:t>‹#›</a:t>
            </a:fld>
            <a:endParaRPr lang="en-US"/>
          </a:p>
        </p:txBody>
      </p:sp>
    </p:spTree>
    <p:extLst>
      <p:ext uri="{BB962C8B-B14F-4D97-AF65-F5344CB8AC3E}">
        <p14:creationId xmlns:p14="http://schemas.microsoft.com/office/powerpoint/2010/main" val="1695829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E0179C-DACC-4668-AA90-592C029C771B}" type="datetimeFigureOut">
              <a:rPr lang="en-US" smtClean="0"/>
              <a:t>17-Jul-18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2B17A-E57D-4119-AB95-131C639EC036}" type="slidenum">
              <a:rPr lang="en-US" smtClean="0"/>
              <a:t>‹#›</a:t>
            </a:fld>
            <a:endParaRPr lang="en-US"/>
          </a:p>
        </p:txBody>
      </p:sp>
    </p:spTree>
    <p:extLst>
      <p:ext uri="{BB962C8B-B14F-4D97-AF65-F5344CB8AC3E}">
        <p14:creationId xmlns:p14="http://schemas.microsoft.com/office/powerpoint/2010/main" val="107559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E0179C-DACC-4668-AA90-592C029C771B}" type="datetimeFigureOut">
              <a:rPr lang="en-US" smtClean="0"/>
              <a:t>17-Jul-18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2B17A-E57D-4119-AB95-131C639EC036}" type="slidenum">
              <a:rPr lang="en-US" smtClean="0"/>
              <a:t>‹#›</a:t>
            </a:fld>
            <a:endParaRPr lang="en-US"/>
          </a:p>
        </p:txBody>
      </p:sp>
    </p:spTree>
    <p:extLst>
      <p:ext uri="{BB962C8B-B14F-4D97-AF65-F5344CB8AC3E}">
        <p14:creationId xmlns:p14="http://schemas.microsoft.com/office/powerpoint/2010/main" val="242990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0179C-DACC-4668-AA90-592C029C771B}" type="datetimeFigureOut">
              <a:rPr lang="en-US" smtClean="0"/>
              <a:t>17-Jul-18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2B17A-E57D-4119-AB95-131C639EC036}" type="slidenum">
              <a:rPr lang="en-US" smtClean="0"/>
              <a:t>‹#›</a:t>
            </a:fld>
            <a:endParaRPr lang="en-US"/>
          </a:p>
        </p:txBody>
      </p:sp>
    </p:spTree>
    <p:extLst>
      <p:ext uri="{BB962C8B-B14F-4D97-AF65-F5344CB8AC3E}">
        <p14:creationId xmlns:p14="http://schemas.microsoft.com/office/powerpoint/2010/main" val="1748143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emf"/><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1.jpe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2.xml"/><Relationship Id="rId7"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emf"/><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0" y="1813035"/>
            <a:ext cx="9144000" cy="1939158"/>
          </a:xfrm>
          <a:solidFill>
            <a:schemeClr val="accent1"/>
          </a:solidFill>
        </p:spPr>
        <p:txBody>
          <a:bodyPr/>
          <a:lstStyle/>
          <a:p>
            <a:pPr eaLnBrk="1" hangingPunct="1">
              <a:defRPr/>
            </a:pPr>
            <a:r>
              <a:rPr lang="en-US" altLang="en-US" sz="3600" b="1" dirty="0">
                <a:solidFill>
                  <a:srgbClr val="FFD85B"/>
                </a:solidFill>
                <a:effectLst>
                  <a:outerShdw blurRad="38100" dist="38100" dir="2700000" algn="tl">
                    <a:srgbClr val="000000">
                      <a:alpha val="43137"/>
                    </a:srgbClr>
                  </a:outerShdw>
                </a:effectLst>
              </a:rPr>
              <a:t>Indonesia's epidemic situation:</a:t>
            </a:r>
            <a:br>
              <a:rPr lang="en-US" altLang="en-US" sz="3600" b="1" dirty="0">
                <a:solidFill>
                  <a:srgbClr val="FFD85B"/>
                </a:solidFill>
                <a:effectLst>
                  <a:outerShdw blurRad="38100" dist="38100" dir="2700000" algn="tl">
                    <a:srgbClr val="000000">
                      <a:alpha val="43137"/>
                    </a:srgbClr>
                  </a:outerShdw>
                </a:effectLst>
              </a:rPr>
            </a:br>
            <a:r>
              <a:rPr lang="en-US" altLang="en-US" sz="3600" b="1" dirty="0">
                <a:solidFill>
                  <a:srgbClr val="FFD85B"/>
                </a:solidFill>
                <a:effectLst>
                  <a:outerShdw blurRad="38100" dist="38100" dir="2700000" algn="tl">
                    <a:srgbClr val="000000">
                      <a:alpha val="43137"/>
                    </a:srgbClr>
                  </a:outerShdw>
                </a:effectLst>
              </a:rPr>
              <a:t>HIV is not yet over - we need to intensify our efforts to reach most at risk key population</a:t>
            </a:r>
            <a:endParaRPr lang="en-US" altLang="en-US" sz="3600" b="1" i="1" dirty="0">
              <a:solidFill>
                <a:srgbClr val="FFD85B"/>
              </a:solidFill>
              <a:effectLst>
                <a:outerShdw blurRad="38100" dist="38100" dir="2700000" algn="tl">
                  <a:srgbClr val="000000">
                    <a:alpha val="43137"/>
                  </a:srgbClr>
                </a:outerShdw>
              </a:effectLst>
            </a:endParaRPr>
          </a:p>
        </p:txBody>
      </p:sp>
      <p:sp>
        <p:nvSpPr>
          <p:cNvPr id="27650" name="Subtitle 2"/>
          <p:cNvSpPr>
            <a:spLocks noGrp="1"/>
          </p:cNvSpPr>
          <p:nvPr>
            <p:ph type="subTitle" idx="1"/>
          </p:nvPr>
        </p:nvSpPr>
        <p:spPr>
          <a:xfrm>
            <a:off x="709447" y="4275137"/>
            <a:ext cx="7677807" cy="1983773"/>
          </a:xfrm>
        </p:spPr>
        <p:txBody>
          <a:bodyPr/>
          <a:lstStyle/>
          <a:p>
            <a:pPr eaLnBrk="1" hangingPunct="1">
              <a:lnSpc>
                <a:spcPct val="80000"/>
              </a:lnSpc>
            </a:pPr>
            <a:r>
              <a:rPr lang="en-US" altLang="en-US" sz="1800" b="1" dirty="0">
                <a:solidFill>
                  <a:srgbClr val="002060"/>
                </a:solidFill>
              </a:rPr>
              <a:t>Dr. </a:t>
            </a:r>
            <a:r>
              <a:rPr lang="en-US" altLang="en-US" sz="1800" b="1" dirty="0" err="1">
                <a:solidFill>
                  <a:srgbClr val="002060"/>
                </a:solidFill>
              </a:rPr>
              <a:t>Wiendra</a:t>
            </a:r>
            <a:r>
              <a:rPr lang="en-US" altLang="en-US" sz="1800" b="1" dirty="0">
                <a:solidFill>
                  <a:srgbClr val="002060"/>
                </a:solidFill>
              </a:rPr>
              <a:t> </a:t>
            </a:r>
            <a:r>
              <a:rPr lang="en-US" altLang="en-US" sz="1800" b="1" dirty="0" err="1">
                <a:solidFill>
                  <a:srgbClr val="002060"/>
                </a:solidFill>
              </a:rPr>
              <a:t>Waworuntu</a:t>
            </a:r>
            <a:r>
              <a:rPr lang="en-US" altLang="en-US" sz="1800" b="1" dirty="0">
                <a:solidFill>
                  <a:srgbClr val="002060"/>
                </a:solidFill>
              </a:rPr>
              <a:t>, </a:t>
            </a:r>
            <a:r>
              <a:rPr lang="en-US" altLang="en-US" sz="1800" b="1" dirty="0" err="1">
                <a:solidFill>
                  <a:srgbClr val="002060"/>
                </a:solidFill>
              </a:rPr>
              <a:t>M.Kes</a:t>
            </a:r>
            <a:endParaRPr lang="en-US" altLang="en-US" sz="1800" b="1" dirty="0">
              <a:solidFill>
                <a:srgbClr val="002060"/>
              </a:solidFill>
            </a:endParaRPr>
          </a:p>
          <a:p>
            <a:pPr eaLnBrk="1" hangingPunct="1">
              <a:lnSpc>
                <a:spcPct val="80000"/>
              </a:lnSpc>
            </a:pPr>
            <a:r>
              <a:rPr lang="en-US" altLang="en-US" sz="1800" dirty="0">
                <a:solidFill>
                  <a:srgbClr val="002060"/>
                </a:solidFill>
              </a:rPr>
              <a:t>Director, Communicable Diseases, Indonesia Ministry of Health</a:t>
            </a:r>
          </a:p>
          <a:p>
            <a:pPr eaLnBrk="1" hangingPunct="1">
              <a:lnSpc>
                <a:spcPct val="80000"/>
              </a:lnSpc>
            </a:pPr>
            <a:endParaRPr lang="en-US" altLang="en-US" sz="1800" dirty="0">
              <a:solidFill>
                <a:srgbClr val="002060"/>
              </a:solidFill>
            </a:endParaRPr>
          </a:p>
          <a:p>
            <a:pPr eaLnBrk="1" hangingPunct="1">
              <a:lnSpc>
                <a:spcPct val="80000"/>
              </a:lnSpc>
            </a:pPr>
            <a:r>
              <a:rPr lang="en-US" altLang="en-US" sz="1800" dirty="0">
                <a:solidFill>
                  <a:srgbClr val="002060"/>
                </a:solidFill>
              </a:rPr>
              <a:t>Presented at:</a:t>
            </a:r>
          </a:p>
          <a:p>
            <a:pPr eaLnBrk="1" hangingPunct="1">
              <a:lnSpc>
                <a:spcPct val="80000"/>
              </a:lnSpc>
            </a:pPr>
            <a:r>
              <a:rPr lang="en-US" altLang="en-US" sz="1800" dirty="0">
                <a:solidFill>
                  <a:srgbClr val="002060"/>
                </a:solidFill>
              </a:rPr>
              <a:t>Satellite session on “Breaking Barriers toward sustainability of</a:t>
            </a:r>
          </a:p>
          <a:p>
            <a:pPr eaLnBrk="1" hangingPunct="1">
              <a:lnSpc>
                <a:spcPct val="80000"/>
              </a:lnSpc>
            </a:pPr>
            <a:r>
              <a:rPr lang="en-US" altLang="en-US" sz="1800" dirty="0">
                <a:solidFill>
                  <a:srgbClr val="002060"/>
                </a:solidFill>
              </a:rPr>
              <a:t>AIDS response in Indonesia”</a:t>
            </a:r>
          </a:p>
          <a:p>
            <a:pPr eaLnBrk="1" hangingPunct="1">
              <a:lnSpc>
                <a:spcPct val="80000"/>
              </a:lnSpc>
            </a:pPr>
            <a:r>
              <a:rPr lang="en-US" altLang="en-US" sz="1800" dirty="0">
                <a:solidFill>
                  <a:srgbClr val="002060"/>
                </a:solidFill>
              </a:rPr>
              <a:t>Amsterdam, 23 July 2018</a:t>
            </a:r>
          </a:p>
        </p:txBody>
      </p:sp>
      <p:pic>
        <p:nvPicPr>
          <p:cNvPr id="27651" name="Picture 3" descr="https://scontent-sin6-1.xx.fbcdn.net/v/t1.0-9/15027871_10207701428201872_122265756261846429_n.jpg?oh=d7d81474a68b6f137cb20ae745b1c14f&amp;oe=5892D537"/>
          <p:cNvPicPr>
            <a:picLocks noChangeAspect="1" noChangeArrowheads="1"/>
          </p:cNvPicPr>
          <p:nvPr/>
        </p:nvPicPr>
        <p:blipFill>
          <a:blip r:embed="rId3">
            <a:extLst>
              <a:ext uri="{28A0092B-C50C-407E-A947-70E740481C1C}">
                <a14:useLocalDpi xmlns:a14="http://schemas.microsoft.com/office/drawing/2010/main" val="0"/>
              </a:ext>
            </a:extLst>
          </a:blip>
          <a:srcRect t="27528" b="26871"/>
          <a:stretch>
            <a:fillRect/>
          </a:stretch>
        </p:blipFill>
        <p:spPr bwMode="auto">
          <a:xfrm>
            <a:off x="273050" y="269875"/>
            <a:ext cx="2779713"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45238" y="269875"/>
            <a:ext cx="2486025"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449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4363" y="23813"/>
            <a:ext cx="20542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3" descr="https://scontent-sin6-1.xx.fbcdn.net/v/t1.0-9/15027871_10207701428201872_122265756261846429_n.jpg?oh=d7d81474a68b6f137cb20ae745b1c14f&amp;oe=5892D537"/>
          <p:cNvPicPr>
            <a:picLocks noChangeAspect="1" noChangeArrowheads="1"/>
          </p:cNvPicPr>
          <p:nvPr/>
        </p:nvPicPr>
        <p:blipFill>
          <a:blip r:embed="rId4" cstate="print">
            <a:extLst>
              <a:ext uri="{28A0092B-C50C-407E-A947-70E740481C1C}">
                <a14:useLocalDpi xmlns:a14="http://schemas.microsoft.com/office/drawing/2010/main" val="0"/>
              </a:ext>
            </a:extLst>
          </a:blip>
          <a:srcRect t="27528" b="26871"/>
          <a:stretch>
            <a:fillRect/>
          </a:stretch>
        </p:blipFill>
        <p:spPr bwMode="auto">
          <a:xfrm>
            <a:off x="60325" y="57150"/>
            <a:ext cx="2244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4953000"/>
            <a:ext cx="8229600" cy="1447800"/>
          </a:xfrm>
          <a:solidFill>
            <a:schemeClr val="accent1"/>
          </a:solidFill>
        </p:spPr>
        <p:txBody>
          <a:bodyPr>
            <a:normAutofit/>
          </a:bodyPr>
          <a:lstStyle/>
          <a:p>
            <a:br>
              <a:rPr lang="en-US" altLang="en-US" sz="1000" cap="none" dirty="0">
                <a:solidFill>
                  <a:srgbClr val="FFD85B"/>
                </a:solidFill>
                <a:effectLst>
                  <a:outerShdw blurRad="38100" dist="38100" dir="2700000" algn="tl">
                    <a:srgbClr val="000000">
                      <a:alpha val="43137"/>
                    </a:srgbClr>
                  </a:outerShdw>
                </a:effectLst>
              </a:rPr>
            </a:br>
            <a:br>
              <a:rPr lang="en-US" altLang="en-US" sz="1000" cap="none" dirty="0">
                <a:solidFill>
                  <a:srgbClr val="FFD85B"/>
                </a:solidFill>
                <a:effectLst>
                  <a:outerShdw blurRad="38100" dist="38100" dir="2700000" algn="tl">
                    <a:srgbClr val="000000">
                      <a:alpha val="43137"/>
                    </a:srgbClr>
                  </a:outerShdw>
                </a:effectLst>
              </a:rPr>
            </a:br>
            <a:r>
              <a:rPr lang="en-US" altLang="en-US" cap="none" dirty="0">
                <a:solidFill>
                  <a:srgbClr val="FFD85B"/>
                </a:solidFill>
                <a:effectLst>
                  <a:outerShdw blurRad="38100" dist="38100" dir="2700000" algn="tl">
                    <a:srgbClr val="000000">
                      <a:alpha val="43137"/>
                    </a:srgbClr>
                  </a:outerShdw>
                </a:effectLst>
              </a:rPr>
              <a:t>Priority Districts and Strategy</a:t>
            </a:r>
            <a:endParaRPr lang="en-US" altLang="en-US" cap="none" dirty="0">
              <a:solidFill>
                <a:srgbClr val="FFD85B"/>
              </a:solidFill>
              <a:effectLst>
                <a:outerShdw blurRad="38100" dist="38100" dir="2700000" algn="tl">
                  <a:srgbClr val="000000"/>
                </a:outerShdw>
              </a:effectLst>
            </a:endParaRPr>
          </a:p>
        </p:txBody>
      </p:sp>
    </p:spTree>
    <p:extLst>
      <p:ext uri="{BB962C8B-B14F-4D97-AF65-F5344CB8AC3E}">
        <p14:creationId xmlns:p14="http://schemas.microsoft.com/office/powerpoint/2010/main" val="51844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098551"/>
            <a:ext cx="8229600" cy="806450"/>
          </a:xfrm>
          <a:solidFill>
            <a:srgbClr val="5B9BD5"/>
          </a:solidFill>
        </p:spPr>
        <p:txBody>
          <a:bodyPr>
            <a:normAutofit/>
          </a:bodyPr>
          <a:lstStyle/>
          <a:p>
            <a:pPr eaLnBrk="1" hangingPunct="1">
              <a:defRPr/>
            </a:pPr>
            <a:r>
              <a:rPr lang="en-US" sz="3600" b="1" dirty="0">
                <a:solidFill>
                  <a:srgbClr val="FFC000"/>
                </a:solidFill>
                <a:effectLst>
                  <a:outerShdw blurRad="50800" dist="38100" dir="2700000" algn="tl" rotWithShape="0">
                    <a:prstClr val="black">
                      <a:alpha val="40000"/>
                    </a:prstClr>
                  </a:outerShdw>
                </a:effectLst>
                <a:ea typeface="ＭＳ Ｐゴシック" charset="0"/>
              </a:rPr>
              <a:t>District-based Intervention Plan</a:t>
            </a:r>
          </a:p>
        </p:txBody>
      </p:sp>
      <p:pic>
        <p:nvPicPr>
          <p:cNvPr id="3687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4363" y="23813"/>
            <a:ext cx="20542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3" descr="https://scontent-sin6-1.xx.fbcdn.net/v/t1.0-9/15027871_10207701428201872_122265756261846429_n.jpg?oh=d7d81474a68b6f137cb20ae745b1c14f&amp;oe=5892D537"/>
          <p:cNvPicPr>
            <a:picLocks noChangeAspect="1" noChangeArrowheads="1"/>
          </p:cNvPicPr>
          <p:nvPr/>
        </p:nvPicPr>
        <p:blipFill>
          <a:blip r:embed="rId4" cstate="print">
            <a:extLst>
              <a:ext uri="{28A0092B-C50C-407E-A947-70E740481C1C}">
                <a14:useLocalDpi xmlns:a14="http://schemas.microsoft.com/office/drawing/2010/main" val="0"/>
              </a:ext>
            </a:extLst>
          </a:blip>
          <a:srcRect t="27528" b="26871"/>
          <a:stretch>
            <a:fillRect/>
          </a:stretch>
        </p:blipFill>
        <p:spPr bwMode="auto">
          <a:xfrm>
            <a:off x="60325" y="57150"/>
            <a:ext cx="2244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4133312220"/>
              </p:ext>
            </p:extLst>
          </p:nvPr>
        </p:nvGraphicFramePr>
        <p:xfrm>
          <a:off x="685800" y="2057400"/>
          <a:ext cx="7915275" cy="464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48718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098551"/>
            <a:ext cx="8229600" cy="806450"/>
          </a:xfrm>
          <a:solidFill>
            <a:srgbClr val="5B9BD5"/>
          </a:solidFill>
        </p:spPr>
        <p:txBody>
          <a:bodyPr>
            <a:normAutofit/>
          </a:bodyPr>
          <a:lstStyle/>
          <a:p>
            <a:pPr eaLnBrk="1" hangingPunct="1">
              <a:defRPr/>
            </a:pPr>
            <a:r>
              <a:rPr lang="en-US" sz="3600" b="1" dirty="0">
                <a:solidFill>
                  <a:srgbClr val="FFC000"/>
                </a:solidFill>
                <a:effectLst>
                  <a:outerShdw blurRad="50800" dist="38100" dir="2700000" algn="tl" rotWithShape="0">
                    <a:prstClr val="black">
                      <a:alpha val="40000"/>
                    </a:prstClr>
                  </a:outerShdw>
                </a:effectLst>
                <a:ea typeface="ＭＳ Ｐゴシック" charset="0"/>
              </a:rPr>
              <a:t>Fast Track target – PLHIV on ART</a:t>
            </a:r>
          </a:p>
        </p:txBody>
      </p:sp>
      <p:pic>
        <p:nvPicPr>
          <p:cNvPr id="3687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4363" y="23813"/>
            <a:ext cx="20542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3" descr="https://scontent-sin6-1.xx.fbcdn.net/v/t1.0-9/15027871_10207701428201872_122265756261846429_n.jpg?oh=d7d81474a68b6f137cb20ae745b1c14f&amp;oe=5892D537"/>
          <p:cNvPicPr>
            <a:picLocks noChangeAspect="1" noChangeArrowheads="1"/>
          </p:cNvPicPr>
          <p:nvPr/>
        </p:nvPicPr>
        <p:blipFill>
          <a:blip r:embed="rId4" cstate="print">
            <a:extLst>
              <a:ext uri="{28A0092B-C50C-407E-A947-70E740481C1C}">
                <a14:useLocalDpi xmlns:a14="http://schemas.microsoft.com/office/drawing/2010/main" val="0"/>
              </a:ext>
            </a:extLst>
          </a:blip>
          <a:srcRect t="27528" b="26871"/>
          <a:stretch>
            <a:fillRect/>
          </a:stretch>
        </p:blipFill>
        <p:spPr bwMode="auto">
          <a:xfrm>
            <a:off x="60325" y="57150"/>
            <a:ext cx="2244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hart 5"/>
          <p:cNvGraphicFramePr>
            <a:graphicFrameLocks/>
          </p:cNvGraphicFramePr>
          <p:nvPr>
            <p:extLst>
              <p:ext uri="{D42A27DB-BD31-4B8C-83A1-F6EECF244321}">
                <p14:modId xmlns:p14="http://schemas.microsoft.com/office/powerpoint/2010/main" val="1680208940"/>
              </p:ext>
            </p:extLst>
          </p:nvPr>
        </p:nvGraphicFramePr>
        <p:xfrm>
          <a:off x="533400" y="2057400"/>
          <a:ext cx="8077200" cy="4191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28696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098550"/>
            <a:ext cx="8229600" cy="1644649"/>
          </a:xfrm>
          <a:solidFill>
            <a:srgbClr val="5B9BD5"/>
          </a:solidFill>
        </p:spPr>
        <p:txBody>
          <a:bodyPr>
            <a:normAutofit fontScale="90000"/>
          </a:bodyPr>
          <a:lstStyle/>
          <a:p>
            <a:pPr eaLnBrk="1" hangingPunct="1">
              <a:defRPr/>
            </a:pPr>
            <a:r>
              <a:rPr lang="en-US" sz="3600" b="1" dirty="0">
                <a:solidFill>
                  <a:srgbClr val="FFC000"/>
                </a:solidFill>
                <a:effectLst>
                  <a:outerShdw blurRad="50800" dist="38100" dir="2700000" algn="tl" rotWithShape="0">
                    <a:prstClr val="black">
                      <a:alpha val="40000"/>
                    </a:prstClr>
                  </a:outerShdw>
                </a:effectLst>
                <a:ea typeface="ＭＳ Ｐゴシック" charset="0"/>
              </a:rPr>
              <a:t>Fast Track strategy</a:t>
            </a:r>
            <a:br>
              <a:rPr lang="en-US" sz="3600" b="1" dirty="0">
                <a:solidFill>
                  <a:srgbClr val="FFC000"/>
                </a:solidFill>
                <a:effectLst>
                  <a:outerShdw blurRad="50800" dist="38100" dir="2700000" algn="tl" rotWithShape="0">
                    <a:prstClr val="black">
                      <a:alpha val="40000"/>
                    </a:prstClr>
                  </a:outerShdw>
                </a:effectLst>
                <a:ea typeface="ＭＳ Ｐゴシック" charset="0"/>
              </a:rPr>
            </a:br>
            <a:r>
              <a:rPr lang="en-US" sz="3600" b="1" dirty="0" err="1">
                <a:solidFill>
                  <a:srgbClr val="FFC000"/>
                </a:solidFill>
                <a:effectLst>
                  <a:outerShdw blurRad="50800" dist="38100" dir="2700000" algn="tl" rotWithShape="0">
                    <a:prstClr val="black">
                      <a:alpha val="40000"/>
                    </a:prstClr>
                  </a:outerShdw>
                </a:effectLst>
                <a:ea typeface="ＭＳ Ｐゴシック" charset="0"/>
              </a:rPr>
              <a:t>Suluh-Temukan-Obati-Pertahankan</a:t>
            </a:r>
            <a:r>
              <a:rPr lang="en-US" sz="3600" b="1" dirty="0">
                <a:solidFill>
                  <a:srgbClr val="FFC000"/>
                </a:solidFill>
                <a:effectLst>
                  <a:outerShdw blurRad="50800" dist="38100" dir="2700000" algn="tl" rotWithShape="0">
                    <a:prstClr val="black">
                      <a:alpha val="40000"/>
                    </a:prstClr>
                  </a:outerShdw>
                </a:effectLst>
                <a:ea typeface="ＭＳ Ｐゴシック" charset="0"/>
              </a:rPr>
              <a:t> (STOP)</a:t>
            </a:r>
            <a:br>
              <a:rPr lang="en-US" sz="3600" b="1" dirty="0">
                <a:solidFill>
                  <a:srgbClr val="FFC000"/>
                </a:solidFill>
                <a:effectLst>
                  <a:outerShdw blurRad="50800" dist="38100" dir="2700000" algn="tl" rotWithShape="0">
                    <a:prstClr val="black">
                      <a:alpha val="40000"/>
                    </a:prstClr>
                  </a:outerShdw>
                </a:effectLst>
                <a:ea typeface="ＭＳ Ｐゴシック" charset="0"/>
              </a:rPr>
            </a:br>
            <a:r>
              <a:rPr lang="en-US" sz="3600" b="1" dirty="0">
                <a:solidFill>
                  <a:srgbClr val="FFC000"/>
                </a:solidFill>
                <a:effectLst>
                  <a:outerShdw blurRad="50800" dist="38100" dir="2700000" algn="tl" rotWithShape="0">
                    <a:prstClr val="black">
                      <a:alpha val="40000"/>
                    </a:prstClr>
                  </a:outerShdw>
                </a:effectLst>
                <a:ea typeface="ＭＳ Ｐゴシック" charset="0"/>
              </a:rPr>
              <a:t>Educate-Test-Treat-Retain</a:t>
            </a:r>
          </a:p>
        </p:txBody>
      </p:sp>
      <p:pic>
        <p:nvPicPr>
          <p:cNvPr id="3687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4363" y="23813"/>
            <a:ext cx="20542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3" descr="https://scontent-sin6-1.xx.fbcdn.net/v/t1.0-9/15027871_10207701428201872_122265756261846429_n.jpg?oh=d7d81474a68b6f137cb20ae745b1c14f&amp;oe=5892D537"/>
          <p:cNvPicPr>
            <a:picLocks noChangeAspect="1" noChangeArrowheads="1"/>
          </p:cNvPicPr>
          <p:nvPr/>
        </p:nvPicPr>
        <p:blipFill>
          <a:blip r:embed="rId4" cstate="print">
            <a:extLst>
              <a:ext uri="{28A0092B-C50C-407E-A947-70E740481C1C}">
                <a14:useLocalDpi xmlns:a14="http://schemas.microsoft.com/office/drawing/2010/main" val="0"/>
              </a:ext>
            </a:extLst>
          </a:blip>
          <a:srcRect t="27528" b="26871"/>
          <a:stretch>
            <a:fillRect/>
          </a:stretch>
        </p:blipFill>
        <p:spPr bwMode="auto">
          <a:xfrm>
            <a:off x="60325" y="57150"/>
            <a:ext cx="2244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9524" y="2286000"/>
            <a:ext cx="9134476" cy="4572000"/>
          </a:xfrm>
        </p:spPr>
        <p:txBody>
          <a:bodyPr rtlCol="0">
            <a:normAutofit/>
          </a:bodyPr>
          <a:lstStyle/>
          <a:p>
            <a:pPr marL="0" indent="0" algn="ctr" eaLnBrk="1" fontAlgn="auto" hangingPunct="1">
              <a:spcAft>
                <a:spcPts val="0"/>
              </a:spcAft>
              <a:buFont typeface="Arial" charset="0"/>
              <a:buNone/>
              <a:defRPr/>
            </a:pPr>
            <a:r>
              <a:rPr lang="x-none" altLang="en-US" sz="15000">
                <a:ln/>
                <a:solidFill>
                  <a:schemeClr val="accent1"/>
                </a:solidFill>
                <a:effectLst>
                  <a:outerShdw blurRad="38100" dist="25400" dir="5400000" algn="ctr" rotWithShape="0">
                    <a:srgbClr val="6E747A">
                      <a:alpha val="43000"/>
                    </a:srgbClr>
                  </a:outerShdw>
                </a:effectLst>
                <a:ea typeface="+mn-ea"/>
              </a:rPr>
              <a:t>S</a:t>
            </a:r>
            <a:r>
              <a:rPr lang="en-US" altLang="en-US" sz="15000" dirty="0">
                <a:ln/>
                <a:solidFill>
                  <a:schemeClr val="accent1"/>
                </a:solidFill>
                <a:effectLst>
                  <a:outerShdw blurRad="38100" dist="25400" dir="5400000" algn="ctr" rotWithShape="0">
                    <a:srgbClr val="6E747A">
                      <a:alpha val="43000"/>
                    </a:srgbClr>
                  </a:outerShdw>
                </a:effectLst>
                <a:ea typeface="+mn-ea"/>
              </a:rPr>
              <a:t> </a:t>
            </a:r>
            <a:r>
              <a:rPr lang="x-none" altLang="en-US" sz="15000">
                <a:ea typeface="+mn-ea"/>
              </a:rPr>
              <a:t>–</a:t>
            </a:r>
            <a:r>
              <a:rPr lang="en-US" altLang="en-US" sz="15000" dirty="0">
                <a:ea typeface="+mn-ea"/>
              </a:rPr>
              <a:t> </a:t>
            </a:r>
            <a:r>
              <a:rPr lang="x-none" altLang="en-US" sz="15000">
                <a:solidFill>
                  <a:schemeClr val="accent2">
                    <a:lumMod val="75000"/>
                  </a:schemeClr>
                </a:solidFill>
                <a:ea typeface="+mn-ea"/>
              </a:rPr>
              <a:t>T</a:t>
            </a:r>
            <a:r>
              <a:rPr lang="en-US" altLang="en-US" sz="15000" dirty="0">
                <a:solidFill>
                  <a:schemeClr val="accent2">
                    <a:lumMod val="75000"/>
                  </a:schemeClr>
                </a:solidFill>
                <a:ea typeface="+mn-ea"/>
              </a:rPr>
              <a:t> </a:t>
            </a:r>
            <a:r>
              <a:rPr lang="x-none" altLang="en-US" sz="15000">
                <a:ea typeface="+mn-ea"/>
              </a:rPr>
              <a:t> </a:t>
            </a:r>
            <a:r>
              <a:rPr lang="x-none" altLang="en-US" sz="15000">
                <a:solidFill>
                  <a:schemeClr val="accent2">
                    <a:lumMod val="75000"/>
                  </a:schemeClr>
                </a:solidFill>
                <a:ea typeface="+mn-ea"/>
              </a:rPr>
              <a:t>O</a:t>
            </a:r>
            <a:r>
              <a:rPr lang="en-US" altLang="en-US" sz="15000" dirty="0">
                <a:solidFill>
                  <a:schemeClr val="accent2">
                    <a:lumMod val="75000"/>
                  </a:schemeClr>
                </a:solidFill>
                <a:ea typeface="+mn-ea"/>
              </a:rPr>
              <a:t> </a:t>
            </a:r>
            <a:r>
              <a:rPr lang="x-none" altLang="en-US" sz="15000">
                <a:ea typeface="+mn-ea"/>
              </a:rPr>
              <a:t> </a:t>
            </a:r>
            <a:r>
              <a:rPr lang="x-none" altLang="en-US" sz="15000">
                <a:solidFill>
                  <a:schemeClr val="accent2">
                    <a:lumMod val="75000"/>
                  </a:schemeClr>
                </a:solidFill>
                <a:ea typeface="+mn-ea"/>
              </a:rPr>
              <a:t>P</a:t>
            </a:r>
            <a:endParaRPr lang="x-none" altLang="en-US" sz="15000" dirty="0">
              <a:solidFill>
                <a:schemeClr val="accent2">
                  <a:lumMod val="75000"/>
                </a:schemeClr>
              </a:solidFill>
              <a:ea typeface="+mn-ea"/>
            </a:endParaRPr>
          </a:p>
        </p:txBody>
      </p:sp>
      <p:sp>
        <p:nvSpPr>
          <p:cNvPr id="2" name="TextBox 1"/>
          <p:cNvSpPr txBox="1"/>
          <p:nvPr/>
        </p:nvSpPr>
        <p:spPr>
          <a:xfrm>
            <a:off x="381000" y="4267200"/>
            <a:ext cx="1676400" cy="369332"/>
          </a:xfrm>
          <a:prstGeom prst="rect">
            <a:avLst/>
          </a:prstGeom>
          <a:noFill/>
        </p:spPr>
        <p:txBody>
          <a:bodyPr wrap="square" rtlCol="0">
            <a:spAutoFit/>
          </a:bodyPr>
          <a:lstStyle/>
          <a:p>
            <a:r>
              <a:rPr lang="en-US" b="1" dirty="0" err="1"/>
              <a:t>Suluh</a:t>
            </a:r>
            <a:r>
              <a:rPr lang="en-US" b="1" dirty="0"/>
              <a:t> / Educate</a:t>
            </a:r>
          </a:p>
        </p:txBody>
      </p:sp>
      <p:sp>
        <p:nvSpPr>
          <p:cNvPr id="8" name="TextBox 7"/>
          <p:cNvSpPr txBox="1"/>
          <p:nvPr/>
        </p:nvSpPr>
        <p:spPr>
          <a:xfrm>
            <a:off x="3048000" y="4267200"/>
            <a:ext cx="1676400" cy="369332"/>
          </a:xfrm>
          <a:prstGeom prst="rect">
            <a:avLst/>
          </a:prstGeom>
          <a:noFill/>
        </p:spPr>
        <p:txBody>
          <a:bodyPr wrap="square" rtlCol="0">
            <a:spAutoFit/>
          </a:bodyPr>
          <a:lstStyle/>
          <a:p>
            <a:r>
              <a:rPr lang="en-US" b="1" dirty="0" err="1"/>
              <a:t>Temukan</a:t>
            </a:r>
            <a:r>
              <a:rPr lang="en-US" b="1" dirty="0"/>
              <a:t> / Test</a:t>
            </a:r>
          </a:p>
        </p:txBody>
      </p:sp>
      <p:sp>
        <p:nvSpPr>
          <p:cNvPr id="9" name="TextBox 8"/>
          <p:cNvSpPr txBox="1"/>
          <p:nvPr/>
        </p:nvSpPr>
        <p:spPr>
          <a:xfrm>
            <a:off x="5181600" y="4267200"/>
            <a:ext cx="1676400" cy="369332"/>
          </a:xfrm>
          <a:prstGeom prst="rect">
            <a:avLst/>
          </a:prstGeom>
          <a:noFill/>
        </p:spPr>
        <p:txBody>
          <a:bodyPr wrap="square" rtlCol="0">
            <a:spAutoFit/>
          </a:bodyPr>
          <a:lstStyle/>
          <a:p>
            <a:r>
              <a:rPr lang="en-US" b="1" dirty="0" err="1"/>
              <a:t>Obati</a:t>
            </a:r>
            <a:r>
              <a:rPr lang="en-US" b="1" dirty="0"/>
              <a:t> / Treat</a:t>
            </a:r>
          </a:p>
        </p:txBody>
      </p:sp>
      <p:sp>
        <p:nvSpPr>
          <p:cNvPr id="10" name="TextBox 9"/>
          <p:cNvSpPr txBox="1"/>
          <p:nvPr/>
        </p:nvSpPr>
        <p:spPr>
          <a:xfrm>
            <a:off x="6831012" y="4278868"/>
            <a:ext cx="2312988" cy="369332"/>
          </a:xfrm>
          <a:prstGeom prst="rect">
            <a:avLst/>
          </a:prstGeom>
          <a:noFill/>
        </p:spPr>
        <p:txBody>
          <a:bodyPr wrap="square" rtlCol="0">
            <a:spAutoFit/>
          </a:bodyPr>
          <a:lstStyle/>
          <a:p>
            <a:r>
              <a:rPr lang="en-US" b="1" dirty="0" err="1"/>
              <a:t>Pertahankan</a:t>
            </a:r>
            <a:r>
              <a:rPr lang="en-US" b="1" dirty="0"/>
              <a:t> / Retain</a:t>
            </a:r>
          </a:p>
        </p:txBody>
      </p:sp>
      <p:sp>
        <p:nvSpPr>
          <p:cNvPr id="3" name="Rounded Rectangle 2"/>
          <p:cNvSpPr/>
          <p:nvPr/>
        </p:nvSpPr>
        <p:spPr>
          <a:xfrm>
            <a:off x="381000" y="4724400"/>
            <a:ext cx="1676400" cy="1981200"/>
          </a:xfrm>
          <a:prstGeom prst="roundRect">
            <a:avLst/>
          </a:prstGeom>
          <a:noFill/>
          <a:ln w="317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Health education/</a:t>
            </a:r>
          </a:p>
          <a:p>
            <a:pPr algn="ctr"/>
            <a:r>
              <a:rPr lang="en-US" sz="1600" dirty="0">
                <a:solidFill>
                  <a:schemeClr val="tx1"/>
                </a:solidFill>
              </a:rPr>
              <a:t>promotion</a:t>
            </a:r>
          </a:p>
          <a:p>
            <a:pPr algn="ctr"/>
            <a:endParaRPr lang="en-US" sz="1050" dirty="0">
              <a:solidFill>
                <a:schemeClr val="tx1"/>
              </a:solidFill>
            </a:endParaRPr>
          </a:p>
          <a:p>
            <a:pPr algn="ctr"/>
            <a:r>
              <a:rPr lang="en-US" sz="1600" dirty="0">
                <a:solidFill>
                  <a:schemeClr val="tx1"/>
                </a:solidFill>
              </a:rPr>
              <a:t>Community participation</a:t>
            </a:r>
          </a:p>
          <a:p>
            <a:pPr algn="ctr"/>
            <a:endParaRPr lang="en-US" sz="1000" dirty="0">
              <a:solidFill>
                <a:schemeClr val="tx1"/>
              </a:solidFill>
            </a:endParaRPr>
          </a:p>
          <a:p>
            <a:pPr algn="ctr"/>
            <a:r>
              <a:rPr lang="en-US" sz="1600" dirty="0">
                <a:solidFill>
                  <a:schemeClr val="tx1"/>
                </a:solidFill>
              </a:rPr>
              <a:t>Health cadre</a:t>
            </a:r>
          </a:p>
        </p:txBody>
      </p:sp>
      <p:sp>
        <p:nvSpPr>
          <p:cNvPr id="12" name="Rounded Rectangle 11"/>
          <p:cNvSpPr/>
          <p:nvPr/>
        </p:nvSpPr>
        <p:spPr>
          <a:xfrm>
            <a:off x="3048000" y="4734910"/>
            <a:ext cx="1676400" cy="1981200"/>
          </a:xfrm>
          <a:prstGeom prst="roundRect">
            <a:avLst/>
          </a:prstGeom>
          <a:noFill/>
          <a:ln w="317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New outreach models</a:t>
            </a:r>
          </a:p>
          <a:p>
            <a:pPr algn="ctr"/>
            <a:endParaRPr lang="en-US" sz="1000" dirty="0">
              <a:solidFill>
                <a:schemeClr val="tx1"/>
              </a:solidFill>
            </a:endParaRPr>
          </a:p>
          <a:p>
            <a:pPr algn="ctr"/>
            <a:r>
              <a:rPr lang="en-US" sz="1600" dirty="0">
                <a:solidFill>
                  <a:schemeClr val="tx1"/>
                </a:solidFill>
              </a:rPr>
              <a:t>CBS study</a:t>
            </a:r>
          </a:p>
          <a:p>
            <a:pPr algn="ctr"/>
            <a:endParaRPr lang="en-US" sz="1000" dirty="0">
              <a:solidFill>
                <a:schemeClr val="tx1"/>
              </a:solidFill>
            </a:endParaRPr>
          </a:p>
          <a:p>
            <a:pPr algn="ctr"/>
            <a:r>
              <a:rPr lang="en-US" sz="1600" dirty="0">
                <a:solidFill>
                  <a:schemeClr val="tx1"/>
                </a:solidFill>
              </a:rPr>
              <a:t>Partner </a:t>
            </a:r>
            <a:r>
              <a:rPr lang="en-US" sz="1600" dirty="0" err="1">
                <a:solidFill>
                  <a:schemeClr val="tx1"/>
                </a:solidFill>
              </a:rPr>
              <a:t>notif</a:t>
            </a:r>
            <a:r>
              <a:rPr lang="en-US" sz="1600" dirty="0">
                <a:solidFill>
                  <a:schemeClr val="tx1"/>
                </a:solidFill>
              </a:rPr>
              <a:t>; HIV testing among other group</a:t>
            </a:r>
          </a:p>
        </p:txBody>
      </p:sp>
      <p:sp>
        <p:nvSpPr>
          <p:cNvPr id="13" name="Rounded Rectangle 12"/>
          <p:cNvSpPr/>
          <p:nvPr/>
        </p:nvSpPr>
        <p:spPr>
          <a:xfrm>
            <a:off x="5029200" y="4734910"/>
            <a:ext cx="1676400" cy="1981200"/>
          </a:xfrm>
          <a:prstGeom prst="roundRect">
            <a:avLst/>
          </a:prstGeom>
          <a:noFill/>
          <a:ln w="317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Treat all</a:t>
            </a:r>
          </a:p>
          <a:p>
            <a:pPr algn="ctr"/>
            <a:endParaRPr lang="en-US" sz="1000" dirty="0">
              <a:solidFill>
                <a:schemeClr val="tx1"/>
              </a:solidFill>
            </a:endParaRPr>
          </a:p>
          <a:p>
            <a:pPr algn="ctr"/>
            <a:r>
              <a:rPr lang="en-US" sz="1600" dirty="0">
                <a:solidFill>
                  <a:schemeClr val="tx1"/>
                </a:solidFill>
              </a:rPr>
              <a:t>Simplification in ART initiation</a:t>
            </a:r>
          </a:p>
          <a:p>
            <a:pPr algn="ctr"/>
            <a:endParaRPr lang="en-US" sz="1000" dirty="0">
              <a:solidFill>
                <a:schemeClr val="tx1"/>
              </a:solidFill>
            </a:endParaRPr>
          </a:p>
          <a:p>
            <a:pPr algn="ctr"/>
            <a:r>
              <a:rPr lang="en-US" sz="1600" dirty="0">
                <a:solidFill>
                  <a:schemeClr val="tx1"/>
                </a:solidFill>
              </a:rPr>
              <a:t>ARV price reduction</a:t>
            </a:r>
          </a:p>
          <a:p>
            <a:pPr algn="ctr"/>
            <a:endParaRPr lang="en-US" sz="1000" dirty="0">
              <a:solidFill>
                <a:schemeClr val="tx1"/>
              </a:solidFill>
            </a:endParaRPr>
          </a:p>
          <a:p>
            <a:pPr algn="ctr"/>
            <a:r>
              <a:rPr lang="en-US" sz="1600" dirty="0">
                <a:solidFill>
                  <a:schemeClr val="tx1"/>
                </a:solidFill>
              </a:rPr>
              <a:t>Expand services</a:t>
            </a:r>
          </a:p>
        </p:txBody>
      </p:sp>
      <p:sp>
        <p:nvSpPr>
          <p:cNvPr id="14" name="Rounded Rectangle 13"/>
          <p:cNvSpPr/>
          <p:nvPr/>
        </p:nvSpPr>
        <p:spPr>
          <a:xfrm>
            <a:off x="7066839" y="4734910"/>
            <a:ext cx="1676400" cy="1981200"/>
          </a:xfrm>
          <a:prstGeom prst="roundRect">
            <a:avLst/>
          </a:prstGeom>
          <a:noFill/>
          <a:ln w="317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Patient support group</a:t>
            </a:r>
          </a:p>
          <a:p>
            <a:pPr algn="ctr"/>
            <a:endParaRPr lang="en-US" sz="1000" dirty="0">
              <a:solidFill>
                <a:schemeClr val="tx1"/>
              </a:solidFill>
            </a:endParaRPr>
          </a:p>
          <a:p>
            <a:pPr algn="ctr"/>
            <a:r>
              <a:rPr lang="en-US" sz="1600" dirty="0">
                <a:solidFill>
                  <a:schemeClr val="tx1"/>
                </a:solidFill>
              </a:rPr>
              <a:t>Specimen transport for VL</a:t>
            </a:r>
          </a:p>
          <a:p>
            <a:pPr algn="ctr"/>
            <a:endParaRPr lang="en-US" sz="1000" dirty="0">
              <a:solidFill>
                <a:schemeClr val="tx1"/>
              </a:solidFill>
            </a:endParaRPr>
          </a:p>
          <a:p>
            <a:pPr algn="ctr"/>
            <a:r>
              <a:rPr lang="en-US" sz="1600" dirty="0">
                <a:solidFill>
                  <a:schemeClr val="tx1"/>
                </a:solidFill>
              </a:rPr>
              <a:t>Reminder to take the ARV</a:t>
            </a:r>
          </a:p>
        </p:txBody>
      </p:sp>
    </p:spTree>
    <p:extLst>
      <p:ext uri="{BB962C8B-B14F-4D97-AF65-F5344CB8AC3E}">
        <p14:creationId xmlns:p14="http://schemas.microsoft.com/office/powerpoint/2010/main" val="2207021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4363" y="23813"/>
            <a:ext cx="20542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3" descr="https://scontent-sin6-1.xx.fbcdn.net/v/t1.0-9/15027871_10207701428201872_122265756261846429_n.jpg?oh=d7d81474a68b6f137cb20ae745b1c14f&amp;oe=5892D537"/>
          <p:cNvPicPr>
            <a:picLocks noChangeAspect="1" noChangeArrowheads="1"/>
          </p:cNvPicPr>
          <p:nvPr/>
        </p:nvPicPr>
        <p:blipFill>
          <a:blip r:embed="rId4" cstate="print">
            <a:extLst>
              <a:ext uri="{28A0092B-C50C-407E-A947-70E740481C1C}">
                <a14:useLocalDpi xmlns:a14="http://schemas.microsoft.com/office/drawing/2010/main" val="0"/>
              </a:ext>
            </a:extLst>
          </a:blip>
          <a:srcRect t="27528" b="26871"/>
          <a:stretch>
            <a:fillRect/>
          </a:stretch>
        </p:blipFill>
        <p:spPr bwMode="auto">
          <a:xfrm>
            <a:off x="60325" y="57150"/>
            <a:ext cx="2244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4953000"/>
            <a:ext cx="8229600" cy="1447800"/>
          </a:xfrm>
          <a:solidFill>
            <a:schemeClr val="accent1"/>
          </a:solidFill>
        </p:spPr>
        <p:txBody>
          <a:bodyPr>
            <a:normAutofit/>
          </a:bodyPr>
          <a:lstStyle/>
          <a:p>
            <a:br>
              <a:rPr lang="en-US" altLang="en-US" sz="1000" cap="none" dirty="0">
                <a:solidFill>
                  <a:srgbClr val="FFD85B"/>
                </a:solidFill>
                <a:effectLst>
                  <a:outerShdw blurRad="38100" dist="38100" dir="2700000" algn="tl">
                    <a:srgbClr val="000000">
                      <a:alpha val="43137"/>
                    </a:srgbClr>
                  </a:outerShdw>
                </a:effectLst>
              </a:rPr>
            </a:br>
            <a:br>
              <a:rPr lang="en-US" altLang="en-US" sz="1000" cap="none" dirty="0">
                <a:solidFill>
                  <a:srgbClr val="FFD85B"/>
                </a:solidFill>
                <a:effectLst>
                  <a:outerShdw blurRad="38100" dist="38100" dir="2700000" algn="tl">
                    <a:srgbClr val="000000">
                      <a:alpha val="43137"/>
                    </a:srgbClr>
                  </a:outerShdw>
                </a:effectLst>
              </a:rPr>
            </a:br>
            <a:r>
              <a:rPr lang="en-US" altLang="en-US" cap="none" dirty="0">
                <a:solidFill>
                  <a:srgbClr val="FFD85B"/>
                </a:solidFill>
                <a:effectLst>
                  <a:outerShdw blurRad="38100" dist="38100" dir="2700000" algn="tl">
                    <a:srgbClr val="000000">
                      <a:alpha val="43137"/>
                    </a:srgbClr>
                  </a:outerShdw>
                </a:effectLst>
              </a:rPr>
              <a:t>Challenges and the Way Forward</a:t>
            </a:r>
            <a:endParaRPr lang="en-US" altLang="en-US" cap="none" dirty="0">
              <a:solidFill>
                <a:srgbClr val="FFD85B"/>
              </a:solidFill>
              <a:effectLst>
                <a:outerShdw blurRad="38100" dist="38100" dir="2700000" algn="tl">
                  <a:srgbClr val="000000"/>
                </a:outerShdw>
              </a:effectLst>
            </a:endParaRPr>
          </a:p>
        </p:txBody>
      </p:sp>
    </p:spTree>
    <p:extLst>
      <p:ext uri="{BB962C8B-B14F-4D97-AF65-F5344CB8AC3E}">
        <p14:creationId xmlns:p14="http://schemas.microsoft.com/office/powerpoint/2010/main" val="843127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4068763"/>
          </a:xfrm>
        </p:spPr>
        <p:txBody>
          <a:bodyPr/>
          <a:lstStyle/>
          <a:p>
            <a:r>
              <a:rPr lang="en-US" dirty="0"/>
              <a:t>Dismissal of the National AIDS Commission</a:t>
            </a:r>
          </a:p>
          <a:p>
            <a:pPr marL="0" indent="0">
              <a:buNone/>
            </a:pPr>
            <a:endParaRPr lang="en-US" sz="2000" dirty="0"/>
          </a:p>
          <a:p>
            <a:r>
              <a:rPr lang="en-US" dirty="0"/>
              <a:t>Stigma and discrimination</a:t>
            </a:r>
          </a:p>
          <a:p>
            <a:endParaRPr lang="en-US" sz="2000" dirty="0"/>
          </a:p>
          <a:p>
            <a:r>
              <a:rPr lang="en-US" dirty="0"/>
              <a:t>Financing for a sustainable response</a:t>
            </a:r>
          </a:p>
        </p:txBody>
      </p:sp>
      <p:pic>
        <p:nvPicPr>
          <p:cNvPr id="3687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4363" y="23813"/>
            <a:ext cx="20542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3" descr="https://scontent-sin6-1.xx.fbcdn.net/v/t1.0-9/15027871_10207701428201872_122265756261846429_n.jpg?oh=d7d81474a68b6f137cb20ae745b1c14f&amp;oe=5892D537"/>
          <p:cNvPicPr>
            <a:picLocks noChangeAspect="1" noChangeArrowheads="1"/>
          </p:cNvPicPr>
          <p:nvPr/>
        </p:nvPicPr>
        <p:blipFill>
          <a:blip r:embed="rId4" cstate="print">
            <a:extLst>
              <a:ext uri="{28A0092B-C50C-407E-A947-70E740481C1C}">
                <a14:useLocalDpi xmlns:a14="http://schemas.microsoft.com/office/drawing/2010/main" val="0"/>
              </a:ext>
            </a:extLst>
          </a:blip>
          <a:srcRect t="27528" b="26871"/>
          <a:stretch>
            <a:fillRect/>
          </a:stretch>
        </p:blipFill>
        <p:spPr bwMode="auto">
          <a:xfrm>
            <a:off x="60325" y="57150"/>
            <a:ext cx="2244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7200" y="1098551"/>
            <a:ext cx="8229600" cy="806450"/>
          </a:xfrm>
          <a:prstGeom prst="rect">
            <a:avLst/>
          </a:prstGeom>
          <a:solidFill>
            <a:srgbClr val="5B9BD5"/>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a:solidFill>
                  <a:srgbClr val="FFC000"/>
                </a:solidFill>
                <a:effectLst>
                  <a:outerShdw blurRad="50800" dist="38100" dir="2700000" algn="tl" rotWithShape="0">
                    <a:prstClr val="black">
                      <a:alpha val="40000"/>
                    </a:prstClr>
                  </a:outerShdw>
                </a:effectLst>
                <a:ea typeface="ＭＳ Ｐゴシック" charset="0"/>
              </a:rPr>
              <a:t>Challenges</a:t>
            </a:r>
          </a:p>
        </p:txBody>
      </p:sp>
    </p:spTree>
    <p:extLst>
      <p:ext uri="{BB962C8B-B14F-4D97-AF65-F5344CB8AC3E}">
        <p14:creationId xmlns:p14="http://schemas.microsoft.com/office/powerpoint/2010/main" val="1173510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4068763"/>
          </a:xfrm>
        </p:spPr>
        <p:txBody>
          <a:bodyPr/>
          <a:lstStyle/>
          <a:p>
            <a:r>
              <a:rPr lang="en-US" dirty="0"/>
              <a:t>Ensure that each cities/districts implement Minimum Service Standard (MSS / SPM)</a:t>
            </a:r>
          </a:p>
          <a:p>
            <a:endParaRPr lang="en-US" sz="2000" dirty="0"/>
          </a:p>
          <a:p>
            <a:r>
              <a:rPr lang="en-US" dirty="0"/>
              <a:t>Strengthen collaboration with other </a:t>
            </a:r>
            <a:r>
              <a:rPr lang="en-US" dirty="0" err="1"/>
              <a:t>programme</a:t>
            </a:r>
            <a:r>
              <a:rPr lang="en-US" dirty="0"/>
              <a:t>: TB/HIV and PMTCT</a:t>
            </a:r>
          </a:p>
          <a:p>
            <a:endParaRPr lang="en-US" dirty="0"/>
          </a:p>
          <a:p>
            <a:endParaRPr lang="en-US" dirty="0"/>
          </a:p>
        </p:txBody>
      </p:sp>
      <p:pic>
        <p:nvPicPr>
          <p:cNvPr id="3687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4363" y="23813"/>
            <a:ext cx="20542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3" descr="https://scontent-sin6-1.xx.fbcdn.net/v/t1.0-9/15027871_10207701428201872_122265756261846429_n.jpg?oh=d7d81474a68b6f137cb20ae745b1c14f&amp;oe=5892D537"/>
          <p:cNvPicPr>
            <a:picLocks noChangeAspect="1" noChangeArrowheads="1"/>
          </p:cNvPicPr>
          <p:nvPr/>
        </p:nvPicPr>
        <p:blipFill>
          <a:blip r:embed="rId4" cstate="print">
            <a:extLst>
              <a:ext uri="{28A0092B-C50C-407E-A947-70E740481C1C}">
                <a14:useLocalDpi xmlns:a14="http://schemas.microsoft.com/office/drawing/2010/main" val="0"/>
              </a:ext>
            </a:extLst>
          </a:blip>
          <a:srcRect t="27528" b="26871"/>
          <a:stretch>
            <a:fillRect/>
          </a:stretch>
        </p:blipFill>
        <p:spPr bwMode="auto">
          <a:xfrm>
            <a:off x="60325" y="57150"/>
            <a:ext cx="2244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7200" y="1098551"/>
            <a:ext cx="8229600" cy="806450"/>
          </a:xfrm>
          <a:prstGeom prst="rect">
            <a:avLst/>
          </a:prstGeom>
          <a:solidFill>
            <a:srgbClr val="5B9BD5"/>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a:solidFill>
                  <a:srgbClr val="FFC000"/>
                </a:solidFill>
                <a:effectLst>
                  <a:outerShdw blurRad="50800" dist="38100" dir="2700000" algn="tl" rotWithShape="0">
                    <a:prstClr val="black">
                      <a:alpha val="40000"/>
                    </a:prstClr>
                  </a:outerShdw>
                </a:effectLst>
                <a:ea typeface="ＭＳ Ｐゴシック" charset="0"/>
              </a:rPr>
              <a:t>The Way Forward…</a:t>
            </a:r>
          </a:p>
        </p:txBody>
      </p:sp>
    </p:spTree>
    <p:extLst>
      <p:ext uri="{BB962C8B-B14F-4D97-AF65-F5344CB8AC3E}">
        <p14:creationId xmlns:p14="http://schemas.microsoft.com/office/powerpoint/2010/main" val="760992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3105150"/>
            <a:ext cx="7886700" cy="1457325"/>
          </a:xfrm>
          <a:solidFill>
            <a:schemeClr val="accent1"/>
          </a:solidFill>
        </p:spPr>
        <p:txBody>
          <a:bodyPr anchor="ctr">
            <a:normAutofit/>
          </a:bodyPr>
          <a:lstStyle/>
          <a:p>
            <a:pPr algn="ctr"/>
            <a:r>
              <a:rPr lang="en-US" altLang="en-US" sz="4400" dirty="0">
                <a:solidFill>
                  <a:srgbClr val="FFC000"/>
                </a:solidFill>
                <a:effectLst>
                  <a:outerShdw blurRad="38100" dist="38100" dir="2700000" algn="tl">
                    <a:srgbClr val="000000"/>
                  </a:outerShdw>
                </a:effectLst>
              </a:rPr>
              <a:t>THANK YOU</a:t>
            </a:r>
          </a:p>
        </p:txBody>
      </p:sp>
      <p:pic>
        <p:nvPicPr>
          <p:cNvPr id="6861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4363" y="23813"/>
            <a:ext cx="20542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3" descr="https://scontent-sin6-1.xx.fbcdn.net/v/t1.0-9/15027871_10207701428201872_122265756261846429_n.jpg?oh=d7d81474a68b6f137cb20ae745b1c14f&amp;oe=5892D537"/>
          <p:cNvPicPr>
            <a:picLocks noChangeAspect="1" noChangeArrowheads="1"/>
          </p:cNvPicPr>
          <p:nvPr/>
        </p:nvPicPr>
        <p:blipFill>
          <a:blip r:embed="rId4" cstate="print">
            <a:extLst>
              <a:ext uri="{28A0092B-C50C-407E-A947-70E740481C1C}">
                <a14:useLocalDpi xmlns:a14="http://schemas.microsoft.com/office/drawing/2010/main" val="0"/>
              </a:ext>
            </a:extLst>
          </a:blip>
          <a:srcRect t="27528" b="26871"/>
          <a:stretch>
            <a:fillRect/>
          </a:stretch>
        </p:blipFill>
        <p:spPr bwMode="auto">
          <a:xfrm>
            <a:off x="60325" y="57150"/>
            <a:ext cx="2244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661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223963"/>
            <a:ext cx="8229600" cy="1143000"/>
          </a:xfrm>
          <a:solidFill>
            <a:schemeClr val="accent1"/>
          </a:solidFill>
        </p:spPr>
        <p:txBody>
          <a:bodyPr>
            <a:normAutofit/>
          </a:bodyPr>
          <a:lstStyle/>
          <a:p>
            <a:r>
              <a:rPr lang="en-US" altLang="en-US" b="1" dirty="0">
                <a:solidFill>
                  <a:srgbClr val="FFD85B"/>
                </a:solidFill>
                <a:effectLst>
                  <a:outerShdw blurRad="38100" dist="38100" dir="2700000" algn="tl">
                    <a:srgbClr val="000000">
                      <a:alpha val="43137"/>
                    </a:srgbClr>
                  </a:outerShdw>
                </a:effectLst>
              </a:rPr>
              <a:t>OUTLINE</a:t>
            </a:r>
            <a:endParaRPr lang="en-US" altLang="en-US" dirty="0">
              <a:solidFill>
                <a:srgbClr val="FFD85B"/>
              </a:solidFill>
              <a:effectLst>
                <a:outerShdw blurRad="38100" dist="38100" dir="2700000" algn="tl">
                  <a:srgbClr val="000000"/>
                </a:outerShdw>
              </a:effectLst>
            </a:endParaRPr>
          </a:p>
        </p:txBody>
      </p:sp>
      <p:sp>
        <p:nvSpPr>
          <p:cNvPr id="28674" name="Content Placeholder 2"/>
          <p:cNvSpPr>
            <a:spLocks noGrp="1"/>
          </p:cNvSpPr>
          <p:nvPr>
            <p:ph idx="1"/>
          </p:nvPr>
        </p:nvSpPr>
        <p:spPr>
          <a:xfrm>
            <a:off x="457200" y="2549526"/>
            <a:ext cx="8229600" cy="3047234"/>
          </a:xfrm>
        </p:spPr>
        <p:txBody>
          <a:bodyPr>
            <a:normAutofit/>
          </a:bodyPr>
          <a:lstStyle/>
          <a:p>
            <a:r>
              <a:rPr lang="en-US" altLang="en-US" dirty="0"/>
              <a:t>Epidemic Situation</a:t>
            </a:r>
          </a:p>
          <a:p>
            <a:r>
              <a:rPr lang="en-US" altLang="en-US" dirty="0" err="1"/>
              <a:t>Programme</a:t>
            </a:r>
            <a:r>
              <a:rPr lang="en-US" altLang="en-US" dirty="0"/>
              <a:t> Achievement</a:t>
            </a:r>
          </a:p>
          <a:p>
            <a:r>
              <a:rPr lang="en-US" altLang="en-US" dirty="0"/>
              <a:t>Priority Districts and Strategy</a:t>
            </a:r>
          </a:p>
          <a:p>
            <a:r>
              <a:rPr lang="en-US" altLang="en-US" dirty="0"/>
              <a:t>Challenges</a:t>
            </a:r>
          </a:p>
          <a:p>
            <a:r>
              <a:rPr lang="en-US" altLang="en-US" dirty="0"/>
              <a:t>The Way Forward</a:t>
            </a:r>
          </a:p>
        </p:txBody>
      </p:sp>
      <p:pic>
        <p:nvPicPr>
          <p:cNvPr id="2867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4363" y="23813"/>
            <a:ext cx="20542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descr="https://scontent-sin6-1.xx.fbcdn.net/v/t1.0-9/15027871_10207701428201872_122265756261846429_n.jpg?oh=d7d81474a68b6f137cb20ae745b1c14f&amp;oe=5892D537"/>
          <p:cNvPicPr>
            <a:picLocks noChangeAspect="1" noChangeArrowheads="1"/>
          </p:cNvPicPr>
          <p:nvPr/>
        </p:nvPicPr>
        <p:blipFill>
          <a:blip r:embed="rId4" cstate="print">
            <a:extLst>
              <a:ext uri="{28A0092B-C50C-407E-A947-70E740481C1C}">
                <a14:useLocalDpi xmlns:a14="http://schemas.microsoft.com/office/drawing/2010/main" val="0"/>
              </a:ext>
            </a:extLst>
          </a:blip>
          <a:srcRect t="27528" b="26871"/>
          <a:stretch>
            <a:fillRect/>
          </a:stretch>
        </p:blipFill>
        <p:spPr bwMode="auto">
          <a:xfrm>
            <a:off x="60325" y="57150"/>
            <a:ext cx="2244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678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4363" y="23813"/>
            <a:ext cx="20542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3" descr="https://scontent-sin6-1.xx.fbcdn.net/v/t1.0-9/15027871_10207701428201872_122265756261846429_n.jpg?oh=d7d81474a68b6f137cb20ae745b1c14f&amp;oe=5892D537"/>
          <p:cNvPicPr>
            <a:picLocks noChangeAspect="1" noChangeArrowheads="1"/>
          </p:cNvPicPr>
          <p:nvPr/>
        </p:nvPicPr>
        <p:blipFill>
          <a:blip r:embed="rId4" cstate="print">
            <a:extLst>
              <a:ext uri="{28A0092B-C50C-407E-A947-70E740481C1C}">
                <a14:useLocalDpi xmlns:a14="http://schemas.microsoft.com/office/drawing/2010/main" val="0"/>
              </a:ext>
            </a:extLst>
          </a:blip>
          <a:srcRect t="27528" b="26871"/>
          <a:stretch>
            <a:fillRect/>
          </a:stretch>
        </p:blipFill>
        <p:spPr bwMode="auto">
          <a:xfrm>
            <a:off x="60325" y="57150"/>
            <a:ext cx="2244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4953000"/>
            <a:ext cx="8229600" cy="1447800"/>
          </a:xfrm>
          <a:solidFill>
            <a:schemeClr val="accent1"/>
          </a:solidFill>
        </p:spPr>
        <p:txBody>
          <a:bodyPr>
            <a:normAutofit/>
          </a:bodyPr>
          <a:lstStyle/>
          <a:p>
            <a:br>
              <a:rPr lang="en-US" altLang="en-US" sz="1000" cap="none" dirty="0">
                <a:solidFill>
                  <a:srgbClr val="FFD85B"/>
                </a:solidFill>
                <a:effectLst>
                  <a:outerShdw blurRad="38100" dist="38100" dir="2700000" algn="tl">
                    <a:srgbClr val="000000">
                      <a:alpha val="43137"/>
                    </a:srgbClr>
                  </a:outerShdw>
                </a:effectLst>
              </a:rPr>
            </a:br>
            <a:br>
              <a:rPr lang="en-US" altLang="en-US" sz="1000" cap="none" dirty="0">
                <a:solidFill>
                  <a:srgbClr val="FFD85B"/>
                </a:solidFill>
                <a:effectLst>
                  <a:outerShdw blurRad="38100" dist="38100" dir="2700000" algn="tl">
                    <a:srgbClr val="000000">
                      <a:alpha val="43137"/>
                    </a:srgbClr>
                  </a:outerShdw>
                </a:effectLst>
              </a:rPr>
            </a:br>
            <a:r>
              <a:rPr lang="en-US" altLang="en-US" cap="none" dirty="0">
                <a:solidFill>
                  <a:srgbClr val="FFD85B"/>
                </a:solidFill>
                <a:effectLst>
                  <a:outerShdw blurRad="38100" dist="38100" dir="2700000" algn="tl">
                    <a:srgbClr val="000000">
                      <a:alpha val="43137"/>
                    </a:srgbClr>
                  </a:outerShdw>
                </a:effectLst>
              </a:rPr>
              <a:t>Epidemic Situation</a:t>
            </a:r>
            <a:endParaRPr lang="en-US" altLang="en-US" cap="none" dirty="0">
              <a:solidFill>
                <a:srgbClr val="FFD85B"/>
              </a:solidFill>
              <a:effectLst>
                <a:outerShdw blurRad="38100" dist="38100" dir="2700000" algn="tl">
                  <a:srgbClr val="000000"/>
                </a:outerShdw>
              </a:effectLst>
            </a:endParaRPr>
          </a:p>
        </p:txBody>
      </p:sp>
    </p:spTree>
    <p:extLst>
      <p:ext uri="{BB962C8B-B14F-4D97-AF65-F5344CB8AC3E}">
        <p14:creationId xmlns:p14="http://schemas.microsoft.com/office/powerpoint/2010/main" val="787893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098550"/>
            <a:ext cx="8229600" cy="969963"/>
          </a:xfrm>
          <a:solidFill>
            <a:srgbClr val="5B9BD5"/>
          </a:solidFill>
        </p:spPr>
        <p:txBody>
          <a:bodyPr>
            <a:normAutofit/>
          </a:bodyPr>
          <a:lstStyle/>
          <a:p>
            <a:pPr eaLnBrk="1" hangingPunct="1">
              <a:defRPr/>
            </a:pPr>
            <a:r>
              <a:rPr lang="en-US" sz="3600" b="1" dirty="0">
                <a:solidFill>
                  <a:srgbClr val="FFC000"/>
                </a:solidFill>
                <a:effectLst>
                  <a:outerShdw blurRad="50800" dist="38100" dir="2700000" algn="tl" rotWithShape="0">
                    <a:prstClr val="black">
                      <a:alpha val="40000"/>
                    </a:prstClr>
                  </a:outerShdw>
                </a:effectLst>
                <a:ea typeface="ＭＳ Ｐゴシック" charset="0"/>
              </a:rPr>
              <a:t>Drivers of HIV epidemic in Indonesia</a:t>
            </a:r>
          </a:p>
        </p:txBody>
      </p:sp>
      <p:pic>
        <p:nvPicPr>
          <p:cNvPr id="3687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4363" y="23813"/>
            <a:ext cx="20542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3" descr="https://scontent-sin6-1.xx.fbcdn.net/v/t1.0-9/15027871_10207701428201872_122265756261846429_n.jpg?oh=d7d81474a68b6f137cb20ae745b1c14f&amp;oe=5892D537"/>
          <p:cNvPicPr>
            <a:picLocks noChangeAspect="1" noChangeArrowheads="1"/>
          </p:cNvPicPr>
          <p:nvPr/>
        </p:nvPicPr>
        <p:blipFill>
          <a:blip r:embed="rId4" cstate="print">
            <a:extLst>
              <a:ext uri="{28A0092B-C50C-407E-A947-70E740481C1C}">
                <a14:useLocalDpi xmlns:a14="http://schemas.microsoft.com/office/drawing/2010/main" val="0"/>
              </a:ext>
            </a:extLst>
          </a:blip>
          <a:srcRect t="27528" b="26871"/>
          <a:stretch>
            <a:fillRect/>
          </a:stretch>
        </p:blipFill>
        <p:spPr bwMode="auto">
          <a:xfrm>
            <a:off x="60325" y="57150"/>
            <a:ext cx="2244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57200" y="2514600"/>
            <a:ext cx="2743200" cy="38862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1987</a:t>
            </a:r>
          </a:p>
          <a:p>
            <a:pPr algn="ctr"/>
            <a:endParaRPr lang="en-US" sz="2400" b="1" dirty="0">
              <a:solidFill>
                <a:schemeClr val="tx1"/>
              </a:solidFill>
            </a:endParaRPr>
          </a:p>
          <a:p>
            <a:pPr algn="ctr"/>
            <a:r>
              <a:rPr lang="en-US" sz="2400" dirty="0">
                <a:solidFill>
                  <a:schemeClr val="tx1"/>
                </a:solidFill>
              </a:rPr>
              <a:t>Start of the epidemic in Indonesia</a:t>
            </a:r>
          </a:p>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r>
              <a:rPr lang="en-US" sz="2400" dirty="0">
                <a:solidFill>
                  <a:schemeClr val="tx1"/>
                </a:solidFill>
              </a:rPr>
              <a:t>Gay men (MSM)</a:t>
            </a:r>
          </a:p>
          <a:p>
            <a:pPr algn="ctr"/>
            <a:endParaRPr lang="en-US" sz="2400" dirty="0">
              <a:solidFill>
                <a:schemeClr val="tx1"/>
              </a:solidFill>
            </a:endParaRPr>
          </a:p>
        </p:txBody>
      </p:sp>
      <p:sp>
        <p:nvSpPr>
          <p:cNvPr id="21" name="Rectangle 20"/>
          <p:cNvSpPr/>
          <p:nvPr/>
        </p:nvSpPr>
        <p:spPr>
          <a:xfrm>
            <a:off x="3200400" y="2514600"/>
            <a:ext cx="2819400" cy="38862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Late 1990s-2007</a:t>
            </a:r>
            <a:endParaRPr lang="en-US" sz="2400" dirty="0">
              <a:solidFill>
                <a:schemeClr val="tx1"/>
              </a:solidFill>
            </a:endParaRPr>
          </a:p>
          <a:p>
            <a:pPr algn="ctr"/>
            <a:endParaRPr lang="en-US" sz="2400" dirty="0">
              <a:solidFill>
                <a:schemeClr val="tx1"/>
              </a:solidFill>
            </a:endParaRPr>
          </a:p>
          <a:p>
            <a:pPr algn="ctr"/>
            <a:r>
              <a:rPr lang="en-US" sz="2400" dirty="0">
                <a:solidFill>
                  <a:schemeClr val="tx1"/>
                </a:solidFill>
              </a:rPr>
              <a:t>HIV peaks among…</a:t>
            </a:r>
          </a:p>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r>
              <a:rPr lang="en-US" sz="2400" dirty="0">
                <a:solidFill>
                  <a:schemeClr val="tx1"/>
                </a:solidFill>
              </a:rPr>
              <a:t>Injecting Drug Users</a:t>
            </a:r>
          </a:p>
          <a:p>
            <a:pPr algn="ctr"/>
            <a:endParaRPr lang="en-US" sz="2400" dirty="0">
              <a:solidFill>
                <a:schemeClr val="tx1"/>
              </a:solidFill>
            </a:endParaRPr>
          </a:p>
        </p:txBody>
      </p:sp>
      <p:sp>
        <p:nvSpPr>
          <p:cNvPr id="22" name="Rectangle 21"/>
          <p:cNvSpPr/>
          <p:nvPr/>
        </p:nvSpPr>
        <p:spPr>
          <a:xfrm>
            <a:off x="6019800" y="2527738"/>
            <a:ext cx="2743200" cy="3886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2008 - now</a:t>
            </a:r>
          </a:p>
          <a:p>
            <a:pPr algn="ctr"/>
            <a:endParaRPr lang="en-US" sz="2400" b="1" dirty="0">
              <a:solidFill>
                <a:schemeClr val="tx1"/>
              </a:solidFill>
            </a:endParaRPr>
          </a:p>
          <a:p>
            <a:pPr algn="ctr"/>
            <a:endParaRPr lang="en-US" sz="2400" b="1" dirty="0">
              <a:solidFill>
                <a:schemeClr val="tx1"/>
              </a:solidFill>
            </a:endParaRPr>
          </a:p>
          <a:p>
            <a:pPr algn="ctr"/>
            <a:r>
              <a:rPr lang="en-US" sz="2400" dirty="0">
                <a:solidFill>
                  <a:schemeClr val="tx1"/>
                </a:solidFill>
              </a:rPr>
              <a:t>Main transmission driven by…</a:t>
            </a:r>
          </a:p>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r>
              <a:rPr lang="en-US" sz="2400" dirty="0">
                <a:solidFill>
                  <a:schemeClr val="tx1"/>
                </a:solidFill>
              </a:rPr>
              <a:t>Heterosexual</a:t>
            </a:r>
          </a:p>
          <a:p>
            <a:pPr algn="ctr"/>
            <a:endParaRPr lang="en-US" sz="2400" dirty="0">
              <a:solidFill>
                <a:schemeClr val="tx1"/>
              </a:solidFill>
            </a:endParaRPr>
          </a:p>
        </p:txBody>
      </p:sp>
      <p:sp>
        <p:nvSpPr>
          <p:cNvPr id="12" name="Down Arrow 11"/>
          <p:cNvSpPr/>
          <p:nvPr/>
        </p:nvSpPr>
        <p:spPr>
          <a:xfrm>
            <a:off x="1371600" y="4876800"/>
            <a:ext cx="838200" cy="609600"/>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4191000" y="4876800"/>
            <a:ext cx="838200" cy="6096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6934200" y="4892566"/>
            <a:ext cx="838200" cy="609600"/>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246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1087437"/>
            <a:ext cx="8686800" cy="969963"/>
          </a:xfrm>
          <a:solidFill>
            <a:srgbClr val="5B9BD5"/>
          </a:solidFill>
        </p:spPr>
        <p:txBody>
          <a:bodyPr>
            <a:noAutofit/>
          </a:bodyPr>
          <a:lstStyle/>
          <a:p>
            <a:pPr eaLnBrk="1" hangingPunct="1">
              <a:defRPr/>
            </a:pPr>
            <a:r>
              <a:rPr lang="en-US" sz="3600" b="1" dirty="0">
                <a:solidFill>
                  <a:srgbClr val="FFC000"/>
                </a:solidFill>
                <a:effectLst>
                  <a:outerShdw blurRad="50800" dist="38100" dir="2700000" algn="tl" rotWithShape="0">
                    <a:prstClr val="black">
                      <a:alpha val="40000"/>
                    </a:prstClr>
                  </a:outerShdw>
                </a:effectLst>
                <a:ea typeface="ＭＳ Ｐゴシック" charset="0"/>
              </a:rPr>
              <a:t>Estimated PLHIV in Indonesia by Province</a:t>
            </a:r>
          </a:p>
        </p:txBody>
      </p:sp>
      <p:pic>
        <p:nvPicPr>
          <p:cNvPr id="3687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4363" y="23813"/>
            <a:ext cx="20542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3" descr="https://scontent-sin6-1.xx.fbcdn.net/v/t1.0-9/15027871_10207701428201872_122265756261846429_n.jpg?oh=d7d81474a68b6f137cb20ae745b1c14f&amp;oe=5892D537"/>
          <p:cNvPicPr>
            <a:picLocks noChangeAspect="1" noChangeArrowheads="1"/>
          </p:cNvPicPr>
          <p:nvPr/>
        </p:nvPicPr>
        <p:blipFill>
          <a:blip r:embed="rId4" cstate="print">
            <a:extLst>
              <a:ext uri="{28A0092B-C50C-407E-A947-70E740481C1C}">
                <a14:useLocalDpi xmlns:a14="http://schemas.microsoft.com/office/drawing/2010/main" val="0"/>
              </a:ext>
            </a:extLst>
          </a:blip>
          <a:srcRect t="27528" b="26871"/>
          <a:stretch>
            <a:fillRect/>
          </a:stretch>
        </p:blipFill>
        <p:spPr bwMode="auto">
          <a:xfrm>
            <a:off x="60325" y="57150"/>
            <a:ext cx="2244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descr="C:\Users\P2MLSA~1\AppData\Local\Temp\est2016new.jpg"/>
          <p:cNvPicPr>
            <a:picLocks noGrp="1"/>
          </p:cNvPicPr>
          <p:nvPr>
            <p:ph idx="1"/>
          </p:nvPr>
        </p:nvPicPr>
        <p:blipFill rotWithShape="1">
          <a:blip r:embed="rId5">
            <a:extLst>
              <a:ext uri="{28A0092B-C50C-407E-A947-70E740481C1C}">
                <a14:useLocalDpi xmlns:a14="http://schemas.microsoft.com/office/drawing/2010/main" val="0"/>
              </a:ext>
            </a:extLst>
          </a:blip>
          <a:srcRect t="25345" b="20235"/>
          <a:stretch/>
        </p:blipFill>
        <p:spPr bwMode="auto">
          <a:xfrm>
            <a:off x="152400" y="2895601"/>
            <a:ext cx="8866188" cy="3809999"/>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381000" y="2209800"/>
            <a:ext cx="8382000" cy="584775"/>
          </a:xfrm>
          <a:prstGeom prst="rect">
            <a:avLst/>
          </a:prstGeom>
          <a:noFill/>
        </p:spPr>
        <p:txBody>
          <a:bodyPr wrap="square" rtlCol="0">
            <a:spAutoFit/>
          </a:bodyPr>
          <a:lstStyle/>
          <a:p>
            <a:r>
              <a:rPr lang="en-US" sz="2400" dirty="0"/>
              <a:t>In 2017, there were </a:t>
            </a:r>
            <a:r>
              <a:rPr lang="en-US" sz="3200" b="1" dirty="0">
                <a:cs typeface="Arial" panose="020B0604020202020204" pitchFamily="34" charset="0"/>
              </a:rPr>
              <a:t>631.000 </a:t>
            </a:r>
            <a:r>
              <a:rPr lang="en-US" sz="2400" b="1" dirty="0">
                <a:cs typeface="Arial" panose="020B0604020202020204" pitchFamily="34" charset="0"/>
              </a:rPr>
              <a:t>estimated PLHIV</a:t>
            </a:r>
          </a:p>
        </p:txBody>
      </p:sp>
    </p:spTree>
    <p:extLst>
      <p:ext uri="{BB962C8B-B14F-4D97-AF65-F5344CB8AC3E}">
        <p14:creationId xmlns:p14="http://schemas.microsoft.com/office/powerpoint/2010/main" val="11978232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098550"/>
            <a:ext cx="8229600" cy="969963"/>
          </a:xfrm>
          <a:solidFill>
            <a:srgbClr val="5B9BD5"/>
          </a:solidFill>
        </p:spPr>
        <p:txBody>
          <a:bodyPr>
            <a:normAutofit/>
          </a:bodyPr>
          <a:lstStyle/>
          <a:p>
            <a:pPr eaLnBrk="1" hangingPunct="1">
              <a:defRPr/>
            </a:pPr>
            <a:r>
              <a:rPr lang="en-US" sz="3600" b="1" dirty="0">
                <a:solidFill>
                  <a:srgbClr val="FFC000"/>
                </a:solidFill>
                <a:effectLst>
                  <a:outerShdw blurRad="50800" dist="38100" dir="2700000" algn="tl" rotWithShape="0">
                    <a:prstClr val="black">
                      <a:alpha val="40000"/>
                    </a:prstClr>
                  </a:outerShdw>
                </a:effectLst>
                <a:ea typeface="ＭＳ Ｐゴシック" charset="0"/>
              </a:rPr>
              <a:t>Epidemic in Numbers</a:t>
            </a:r>
          </a:p>
        </p:txBody>
      </p:sp>
      <p:pic>
        <p:nvPicPr>
          <p:cNvPr id="3687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4363" y="23813"/>
            <a:ext cx="20542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3" descr="https://scontent-sin6-1.xx.fbcdn.net/v/t1.0-9/15027871_10207701428201872_122265756261846429_n.jpg?oh=d7d81474a68b6f137cb20ae745b1c14f&amp;oe=5892D537"/>
          <p:cNvPicPr>
            <a:picLocks noChangeAspect="1" noChangeArrowheads="1"/>
          </p:cNvPicPr>
          <p:nvPr/>
        </p:nvPicPr>
        <p:blipFill>
          <a:blip r:embed="rId4" cstate="print">
            <a:extLst>
              <a:ext uri="{28A0092B-C50C-407E-A947-70E740481C1C}">
                <a14:useLocalDpi xmlns:a14="http://schemas.microsoft.com/office/drawing/2010/main" val="0"/>
              </a:ext>
            </a:extLst>
          </a:blip>
          <a:srcRect t="27528" b="26871"/>
          <a:stretch>
            <a:fillRect/>
          </a:stretch>
        </p:blipFill>
        <p:spPr bwMode="auto">
          <a:xfrm>
            <a:off x="60325" y="57150"/>
            <a:ext cx="2244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80F2CD71-8FF0-4CE5-AD65-0948B3F0E7D7}"/>
              </a:ext>
            </a:extLst>
          </p:cNvPr>
          <p:cNvGrpSpPr/>
          <p:nvPr/>
        </p:nvGrpSpPr>
        <p:grpSpPr>
          <a:xfrm>
            <a:off x="533400" y="3962399"/>
            <a:ext cx="2653961" cy="2743201"/>
            <a:chOff x="5143526" y="2208782"/>
            <a:chExt cx="1836389" cy="1905676"/>
          </a:xfrm>
        </p:grpSpPr>
        <p:pic>
          <p:nvPicPr>
            <p:cNvPr id="6" name="Graphic 29" descr="Group">
              <a:extLst>
                <a:ext uri="{FF2B5EF4-FFF2-40B4-BE49-F238E27FC236}">
                  <a16:creationId xmlns:a16="http://schemas.microsoft.com/office/drawing/2014/main" id="{340B2B75-2585-48D8-925F-A0B9C81FACA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6915" y="2208782"/>
              <a:ext cx="1523000" cy="1523000"/>
            </a:xfrm>
            <a:prstGeom prst="rect">
              <a:avLst/>
            </a:prstGeom>
          </p:spPr>
        </p:pic>
        <p:pic>
          <p:nvPicPr>
            <p:cNvPr id="7" name="Graphic 30" descr="Group">
              <a:extLst>
                <a:ext uri="{FF2B5EF4-FFF2-40B4-BE49-F238E27FC236}">
                  <a16:creationId xmlns:a16="http://schemas.microsoft.com/office/drawing/2014/main" id="{8BA5EBE7-EF8B-4744-84EE-A2F2380A189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00221" y="2314845"/>
              <a:ext cx="1523000" cy="1523000"/>
            </a:xfrm>
            <a:prstGeom prst="rect">
              <a:avLst/>
            </a:prstGeom>
          </p:spPr>
        </p:pic>
        <p:pic>
          <p:nvPicPr>
            <p:cNvPr id="8" name="Graphic 31" descr="Group">
              <a:extLst>
                <a:ext uri="{FF2B5EF4-FFF2-40B4-BE49-F238E27FC236}">
                  <a16:creationId xmlns:a16="http://schemas.microsoft.com/office/drawing/2014/main" id="{8D3F9B74-5F3C-47F1-AECD-967422205B2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3526" y="2591458"/>
              <a:ext cx="1523000" cy="1523000"/>
            </a:xfrm>
            <a:prstGeom prst="rect">
              <a:avLst/>
            </a:prstGeom>
          </p:spPr>
        </p:pic>
      </p:grpSp>
      <p:sp>
        <p:nvSpPr>
          <p:cNvPr id="2" name="Rectangle 1"/>
          <p:cNvSpPr/>
          <p:nvPr/>
        </p:nvSpPr>
        <p:spPr>
          <a:xfrm>
            <a:off x="-457200" y="2590800"/>
            <a:ext cx="4572000" cy="830997"/>
          </a:xfrm>
          <a:prstGeom prst="rect">
            <a:avLst/>
          </a:prstGeom>
        </p:spPr>
        <p:txBody>
          <a:bodyPr>
            <a:spAutoFit/>
          </a:bodyPr>
          <a:lstStyle/>
          <a:p>
            <a:pPr algn="ctr"/>
            <a:r>
              <a:rPr lang="en-US" sz="2800" b="1" dirty="0">
                <a:cs typeface="Arial" panose="020B0604020202020204" pitchFamily="34" charset="0"/>
              </a:rPr>
              <a:t>49.000</a:t>
            </a:r>
          </a:p>
          <a:p>
            <a:pPr algn="ctr"/>
            <a:r>
              <a:rPr lang="en-US" sz="2000" b="1" dirty="0">
                <a:cs typeface="Arial" panose="020B0604020202020204" pitchFamily="34" charset="0"/>
              </a:rPr>
              <a:t>new HIV infections</a:t>
            </a:r>
          </a:p>
        </p:txBody>
      </p:sp>
      <p:sp>
        <p:nvSpPr>
          <p:cNvPr id="3" name="TextBox 2"/>
          <p:cNvSpPr txBox="1"/>
          <p:nvPr/>
        </p:nvSpPr>
        <p:spPr>
          <a:xfrm>
            <a:off x="457200" y="2133600"/>
            <a:ext cx="5181600" cy="461665"/>
          </a:xfrm>
          <a:prstGeom prst="rect">
            <a:avLst/>
          </a:prstGeom>
          <a:noFill/>
        </p:spPr>
        <p:txBody>
          <a:bodyPr wrap="square" rtlCol="0">
            <a:spAutoFit/>
          </a:bodyPr>
          <a:lstStyle/>
          <a:p>
            <a:r>
              <a:rPr lang="en-US" sz="2400" dirty="0"/>
              <a:t>In 2017, there were…</a:t>
            </a:r>
          </a:p>
        </p:txBody>
      </p:sp>
      <p:sp>
        <p:nvSpPr>
          <p:cNvPr id="12" name="Rectangle 11"/>
          <p:cNvSpPr/>
          <p:nvPr/>
        </p:nvSpPr>
        <p:spPr>
          <a:xfrm>
            <a:off x="-457200" y="3436203"/>
            <a:ext cx="4572000" cy="830997"/>
          </a:xfrm>
          <a:prstGeom prst="rect">
            <a:avLst/>
          </a:prstGeom>
        </p:spPr>
        <p:txBody>
          <a:bodyPr>
            <a:spAutoFit/>
          </a:bodyPr>
          <a:lstStyle/>
          <a:p>
            <a:pPr algn="ctr"/>
            <a:r>
              <a:rPr lang="en-US" sz="2800" b="1" dirty="0">
                <a:cs typeface="Arial" panose="020B0604020202020204" pitchFamily="34" charset="0"/>
              </a:rPr>
              <a:t>39.000</a:t>
            </a:r>
          </a:p>
          <a:p>
            <a:pPr algn="ctr"/>
            <a:r>
              <a:rPr lang="en-US" sz="2000" b="1" dirty="0">
                <a:cs typeface="Arial" panose="020B0604020202020204" pitchFamily="34" charset="0"/>
              </a:rPr>
              <a:t>AIDS-related deaths</a:t>
            </a:r>
          </a:p>
        </p:txBody>
      </p:sp>
      <p:pic>
        <p:nvPicPr>
          <p:cNvPr id="14"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2800" y="2976172"/>
            <a:ext cx="5361960" cy="2691907"/>
          </a:xfrm>
          <a:prstGeom prst="rect">
            <a:avLst/>
          </a:prstGeom>
          <a:noFill/>
          <a:ln w="9525">
            <a:solidFill>
              <a:srgbClr val="9DC3E6"/>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401040" y="2544633"/>
            <a:ext cx="5285760" cy="338554"/>
          </a:xfrm>
          <a:prstGeom prst="rect">
            <a:avLst/>
          </a:prstGeom>
          <a:noFill/>
        </p:spPr>
        <p:txBody>
          <a:bodyPr wrap="square" rtlCol="0">
            <a:spAutoFit/>
          </a:bodyPr>
          <a:lstStyle/>
          <a:p>
            <a:pPr algn="ctr"/>
            <a:r>
              <a:rPr lang="en-US" sz="1600" b="1" dirty="0"/>
              <a:t>Estimated new HIV infections by sub-population, 2000-2030</a:t>
            </a:r>
          </a:p>
        </p:txBody>
      </p:sp>
    </p:spTree>
    <p:extLst>
      <p:ext uri="{BB962C8B-B14F-4D97-AF65-F5344CB8AC3E}">
        <p14:creationId xmlns:p14="http://schemas.microsoft.com/office/powerpoint/2010/main" val="321752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4363" y="23813"/>
            <a:ext cx="20542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3" descr="https://scontent-sin6-1.xx.fbcdn.net/v/t1.0-9/15027871_10207701428201872_122265756261846429_n.jpg?oh=d7d81474a68b6f137cb20ae745b1c14f&amp;oe=5892D537"/>
          <p:cNvPicPr>
            <a:picLocks noChangeAspect="1" noChangeArrowheads="1"/>
          </p:cNvPicPr>
          <p:nvPr/>
        </p:nvPicPr>
        <p:blipFill>
          <a:blip r:embed="rId4" cstate="print">
            <a:extLst>
              <a:ext uri="{28A0092B-C50C-407E-A947-70E740481C1C}">
                <a14:useLocalDpi xmlns:a14="http://schemas.microsoft.com/office/drawing/2010/main" val="0"/>
              </a:ext>
            </a:extLst>
          </a:blip>
          <a:srcRect t="27528" b="26871"/>
          <a:stretch>
            <a:fillRect/>
          </a:stretch>
        </p:blipFill>
        <p:spPr bwMode="auto">
          <a:xfrm>
            <a:off x="60325" y="57150"/>
            <a:ext cx="2244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4953000"/>
            <a:ext cx="8229600" cy="1447800"/>
          </a:xfrm>
          <a:solidFill>
            <a:schemeClr val="accent1"/>
          </a:solidFill>
        </p:spPr>
        <p:txBody>
          <a:bodyPr>
            <a:normAutofit/>
          </a:bodyPr>
          <a:lstStyle/>
          <a:p>
            <a:br>
              <a:rPr lang="en-US" altLang="en-US" sz="1000" cap="none" dirty="0">
                <a:solidFill>
                  <a:srgbClr val="FFD85B"/>
                </a:solidFill>
                <a:effectLst>
                  <a:outerShdw blurRad="38100" dist="38100" dir="2700000" algn="tl">
                    <a:srgbClr val="000000">
                      <a:alpha val="43137"/>
                    </a:srgbClr>
                  </a:outerShdw>
                </a:effectLst>
              </a:rPr>
            </a:br>
            <a:br>
              <a:rPr lang="en-US" altLang="en-US" sz="1000" cap="none" dirty="0">
                <a:solidFill>
                  <a:srgbClr val="FFD85B"/>
                </a:solidFill>
                <a:effectLst>
                  <a:outerShdw blurRad="38100" dist="38100" dir="2700000" algn="tl">
                    <a:srgbClr val="000000">
                      <a:alpha val="43137"/>
                    </a:srgbClr>
                  </a:outerShdw>
                </a:effectLst>
              </a:rPr>
            </a:br>
            <a:r>
              <a:rPr lang="en-US" altLang="en-US" cap="none" dirty="0" err="1">
                <a:solidFill>
                  <a:srgbClr val="FFD85B"/>
                </a:solidFill>
                <a:effectLst>
                  <a:outerShdw blurRad="38100" dist="38100" dir="2700000" algn="tl">
                    <a:srgbClr val="000000">
                      <a:alpha val="43137"/>
                    </a:srgbClr>
                  </a:outerShdw>
                </a:effectLst>
              </a:rPr>
              <a:t>Programme</a:t>
            </a:r>
            <a:r>
              <a:rPr lang="en-US" altLang="en-US" cap="none" dirty="0">
                <a:solidFill>
                  <a:srgbClr val="FFD85B"/>
                </a:solidFill>
                <a:effectLst>
                  <a:outerShdw blurRad="38100" dist="38100" dir="2700000" algn="tl">
                    <a:srgbClr val="000000">
                      <a:alpha val="43137"/>
                    </a:srgbClr>
                  </a:outerShdw>
                </a:effectLst>
              </a:rPr>
              <a:t> Achievement</a:t>
            </a:r>
            <a:endParaRPr lang="en-US" altLang="en-US" cap="none" dirty="0">
              <a:solidFill>
                <a:srgbClr val="FFD85B"/>
              </a:solidFill>
              <a:effectLst>
                <a:outerShdw blurRad="38100" dist="38100" dir="2700000" algn="tl">
                  <a:srgbClr val="000000"/>
                </a:outerShdw>
              </a:effectLst>
            </a:endParaRPr>
          </a:p>
        </p:txBody>
      </p:sp>
    </p:spTree>
    <p:extLst>
      <p:ext uri="{BB962C8B-B14F-4D97-AF65-F5344CB8AC3E}">
        <p14:creationId xmlns:p14="http://schemas.microsoft.com/office/powerpoint/2010/main" val="3630723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098550"/>
            <a:ext cx="8229600" cy="969963"/>
          </a:xfrm>
          <a:solidFill>
            <a:srgbClr val="5B9BD5"/>
          </a:solidFill>
        </p:spPr>
        <p:txBody>
          <a:bodyPr>
            <a:normAutofit/>
          </a:bodyPr>
          <a:lstStyle/>
          <a:p>
            <a:pPr eaLnBrk="1" hangingPunct="1">
              <a:defRPr/>
            </a:pPr>
            <a:r>
              <a:rPr lang="en-US" sz="2400" b="1" dirty="0">
                <a:solidFill>
                  <a:srgbClr val="FFC000"/>
                </a:solidFill>
                <a:effectLst>
                  <a:outerShdw blurRad="50800" dist="38100" dir="2700000" algn="tl" rotWithShape="0">
                    <a:prstClr val="black">
                      <a:alpha val="40000"/>
                    </a:prstClr>
                  </a:outerShdw>
                </a:effectLst>
                <a:ea typeface="ＭＳ Ｐゴシック" charset="0"/>
              </a:rPr>
              <a:t>Number of people tested for HIV, diagnosed and on ART</a:t>
            </a:r>
            <a:br>
              <a:rPr lang="en-US" sz="2400" b="1" dirty="0">
                <a:solidFill>
                  <a:srgbClr val="FFC000"/>
                </a:solidFill>
                <a:effectLst>
                  <a:outerShdw blurRad="50800" dist="38100" dir="2700000" algn="tl" rotWithShape="0">
                    <a:prstClr val="black">
                      <a:alpha val="40000"/>
                    </a:prstClr>
                  </a:outerShdw>
                </a:effectLst>
                <a:ea typeface="ＭＳ Ｐゴシック" charset="0"/>
              </a:rPr>
            </a:br>
            <a:r>
              <a:rPr lang="en-US" sz="2400" b="1" dirty="0">
                <a:solidFill>
                  <a:srgbClr val="FFC000"/>
                </a:solidFill>
                <a:effectLst>
                  <a:outerShdw blurRad="50800" dist="38100" dir="2700000" algn="tl" rotWithShape="0">
                    <a:prstClr val="black">
                      <a:alpha val="40000"/>
                    </a:prstClr>
                  </a:outerShdw>
                </a:effectLst>
                <a:ea typeface="ＭＳ Ｐゴシック" charset="0"/>
              </a:rPr>
              <a:t>2012 vs 2017</a:t>
            </a:r>
          </a:p>
        </p:txBody>
      </p:sp>
      <p:pic>
        <p:nvPicPr>
          <p:cNvPr id="3687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4363" y="23813"/>
            <a:ext cx="20542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3" descr="https://scontent-sin6-1.xx.fbcdn.net/v/t1.0-9/15027871_10207701428201872_122265756261846429_n.jpg?oh=d7d81474a68b6f137cb20ae745b1c14f&amp;oe=5892D537"/>
          <p:cNvPicPr>
            <a:picLocks noChangeAspect="1" noChangeArrowheads="1"/>
          </p:cNvPicPr>
          <p:nvPr/>
        </p:nvPicPr>
        <p:blipFill>
          <a:blip r:embed="rId4" cstate="print">
            <a:extLst>
              <a:ext uri="{28A0092B-C50C-407E-A947-70E740481C1C}">
                <a14:useLocalDpi xmlns:a14="http://schemas.microsoft.com/office/drawing/2010/main" val="0"/>
              </a:ext>
            </a:extLst>
          </a:blip>
          <a:srcRect t="27528" b="26871"/>
          <a:stretch>
            <a:fillRect/>
          </a:stretch>
        </p:blipFill>
        <p:spPr bwMode="auto">
          <a:xfrm>
            <a:off x="60325" y="57150"/>
            <a:ext cx="2244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hart 4"/>
          <p:cNvGraphicFramePr>
            <a:graphicFrameLocks/>
          </p:cNvGraphicFramePr>
          <p:nvPr>
            <p:extLst>
              <p:ext uri="{D42A27DB-BD31-4B8C-83A1-F6EECF244321}">
                <p14:modId xmlns:p14="http://schemas.microsoft.com/office/powerpoint/2010/main" val="1575505283"/>
              </p:ext>
            </p:extLst>
          </p:nvPr>
        </p:nvGraphicFramePr>
        <p:xfrm>
          <a:off x="609600" y="2209800"/>
          <a:ext cx="8077200" cy="4343400"/>
        </p:xfrm>
        <a:graphic>
          <a:graphicData uri="http://schemas.openxmlformats.org/drawingml/2006/chart">
            <c:chart xmlns:c="http://schemas.openxmlformats.org/drawingml/2006/chart" xmlns:r="http://schemas.openxmlformats.org/officeDocument/2006/relationships" r:id="rId5"/>
          </a:graphicData>
        </a:graphic>
      </p:graphicFrame>
      <p:sp>
        <p:nvSpPr>
          <p:cNvPr id="2" name="Up Arrow 1"/>
          <p:cNvSpPr/>
          <p:nvPr/>
        </p:nvSpPr>
        <p:spPr>
          <a:xfrm>
            <a:off x="7421083" y="4876800"/>
            <a:ext cx="533400" cy="38100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05600" y="4230469"/>
            <a:ext cx="1905000" cy="646331"/>
          </a:xfrm>
          <a:prstGeom prst="rect">
            <a:avLst/>
          </a:prstGeom>
          <a:noFill/>
        </p:spPr>
        <p:txBody>
          <a:bodyPr wrap="square" rtlCol="0">
            <a:spAutoFit/>
          </a:bodyPr>
          <a:lstStyle/>
          <a:p>
            <a:pPr algn="ctr"/>
            <a:r>
              <a:rPr lang="en-US" b="1" dirty="0">
                <a:solidFill>
                  <a:srgbClr val="FF0000"/>
                </a:solidFill>
              </a:rPr>
              <a:t>14% </a:t>
            </a:r>
            <a:r>
              <a:rPr lang="en-US" b="1" dirty="0"/>
              <a:t>treatment coverage</a:t>
            </a:r>
          </a:p>
        </p:txBody>
      </p:sp>
    </p:spTree>
    <p:extLst>
      <p:ext uri="{BB962C8B-B14F-4D97-AF65-F5344CB8AC3E}">
        <p14:creationId xmlns:p14="http://schemas.microsoft.com/office/powerpoint/2010/main" val="1871822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a:graphicFrameLocks/>
          </p:cNvGraphicFramePr>
          <p:nvPr>
            <p:extLst>
              <p:ext uri="{D42A27DB-BD31-4B8C-83A1-F6EECF244321}">
                <p14:modId xmlns:p14="http://schemas.microsoft.com/office/powerpoint/2010/main" val="730149069"/>
              </p:ext>
            </p:extLst>
          </p:nvPr>
        </p:nvGraphicFramePr>
        <p:xfrm>
          <a:off x="4724400" y="4873256"/>
          <a:ext cx="3857624" cy="19847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755229655"/>
              </p:ext>
            </p:extLst>
          </p:nvPr>
        </p:nvGraphicFramePr>
        <p:xfrm>
          <a:off x="457200" y="2470666"/>
          <a:ext cx="4038600" cy="2146005"/>
        </p:xfrm>
        <a:graphic>
          <a:graphicData uri="http://schemas.openxmlformats.org/drawingml/2006/chart">
            <c:chart xmlns:c="http://schemas.openxmlformats.org/drawingml/2006/chart" xmlns:r="http://schemas.openxmlformats.org/officeDocument/2006/relationships" r:id="rId4"/>
          </a:graphicData>
        </a:graphic>
      </p:graphicFrame>
      <p:sp>
        <p:nvSpPr>
          <p:cNvPr id="21506" name="Title 1"/>
          <p:cNvSpPr>
            <a:spLocks noGrp="1"/>
          </p:cNvSpPr>
          <p:nvPr>
            <p:ph type="title"/>
          </p:nvPr>
        </p:nvSpPr>
        <p:spPr>
          <a:xfrm>
            <a:off x="457200" y="1098550"/>
            <a:ext cx="8229600" cy="969963"/>
          </a:xfrm>
          <a:solidFill>
            <a:srgbClr val="5B9BD5"/>
          </a:solidFill>
        </p:spPr>
        <p:txBody>
          <a:bodyPr>
            <a:normAutofit fontScale="90000"/>
          </a:bodyPr>
          <a:lstStyle/>
          <a:p>
            <a:pPr eaLnBrk="1" hangingPunct="1">
              <a:defRPr/>
            </a:pPr>
            <a:r>
              <a:rPr lang="en-US" sz="3600" b="1" dirty="0">
                <a:solidFill>
                  <a:srgbClr val="FFC000"/>
                </a:solidFill>
                <a:effectLst>
                  <a:outerShdw blurRad="50800" dist="38100" dir="2700000" algn="tl" rotWithShape="0">
                    <a:prstClr val="black">
                      <a:alpha val="40000"/>
                    </a:prstClr>
                  </a:outerShdw>
                </a:effectLst>
                <a:ea typeface="ＭＳ Ｐゴシック" charset="0"/>
              </a:rPr>
              <a:t>Case Finding among Key Population, 2015-2017</a:t>
            </a:r>
          </a:p>
        </p:txBody>
      </p:sp>
      <p:pic>
        <p:nvPicPr>
          <p:cNvPr id="3687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64363" y="23813"/>
            <a:ext cx="20542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3" descr="https://scontent-sin6-1.xx.fbcdn.net/v/t1.0-9/15027871_10207701428201872_122265756261846429_n.jpg?oh=d7d81474a68b6f137cb20ae745b1c14f&amp;oe=5892D537"/>
          <p:cNvPicPr>
            <a:picLocks noChangeAspect="1" noChangeArrowheads="1"/>
          </p:cNvPicPr>
          <p:nvPr/>
        </p:nvPicPr>
        <p:blipFill>
          <a:blip r:embed="rId6" cstate="print">
            <a:extLst>
              <a:ext uri="{28A0092B-C50C-407E-A947-70E740481C1C}">
                <a14:useLocalDpi xmlns:a14="http://schemas.microsoft.com/office/drawing/2010/main" val="0"/>
              </a:ext>
            </a:extLst>
          </a:blip>
          <a:srcRect t="27528" b="26871"/>
          <a:stretch>
            <a:fillRect/>
          </a:stretch>
        </p:blipFill>
        <p:spPr bwMode="auto">
          <a:xfrm>
            <a:off x="60325" y="57150"/>
            <a:ext cx="22447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76400" y="2296633"/>
            <a:ext cx="1533525" cy="369332"/>
          </a:xfrm>
          <a:prstGeom prst="rect">
            <a:avLst/>
          </a:prstGeom>
          <a:noFill/>
        </p:spPr>
        <p:txBody>
          <a:bodyPr wrap="square" rtlCol="0">
            <a:spAutoFit/>
          </a:bodyPr>
          <a:lstStyle/>
          <a:p>
            <a:pPr algn="ctr"/>
            <a:r>
              <a:rPr lang="en-US" b="1" dirty="0"/>
              <a:t>FSW</a:t>
            </a:r>
          </a:p>
        </p:txBody>
      </p:sp>
      <p:graphicFrame>
        <p:nvGraphicFramePr>
          <p:cNvPr id="19" name="Chart 18"/>
          <p:cNvGraphicFramePr>
            <a:graphicFrameLocks/>
          </p:cNvGraphicFramePr>
          <p:nvPr>
            <p:extLst>
              <p:ext uri="{D42A27DB-BD31-4B8C-83A1-F6EECF244321}">
                <p14:modId xmlns:p14="http://schemas.microsoft.com/office/powerpoint/2010/main" val="1161034581"/>
              </p:ext>
            </p:extLst>
          </p:nvPr>
        </p:nvGraphicFramePr>
        <p:xfrm>
          <a:off x="4648200" y="2509652"/>
          <a:ext cx="3810000" cy="2097882"/>
        </p:xfrm>
        <a:graphic>
          <a:graphicData uri="http://schemas.openxmlformats.org/drawingml/2006/chart">
            <c:chart xmlns:c="http://schemas.openxmlformats.org/drawingml/2006/chart" xmlns:r="http://schemas.openxmlformats.org/officeDocument/2006/relationships" r:id="rId7"/>
          </a:graphicData>
        </a:graphic>
      </p:graphicFrame>
      <p:sp>
        <p:nvSpPr>
          <p:cNvPr id="20" name="TextBox 19"/>
          <p:cNvSpPr txBox="1"/>
          <p:nvPr/>
        </p:nvSpPr>
        <p:spPr>
          <a:xfrm>
            <a:off x="5867400" y="2286000"/>
            <a:ext cx="1533525" cy="369332"/>
          </a:xfrm>
          <a:prstGeom prst="rect">
            <a:avLst/>
          </a:prstGeom>
          <a:noFill/>
        </p:spPr>
        <p:txBody>
          <a:bodyPr wrap="square" rtlCol="0">
            <a:spAutoFit/>
          </a:bodyPr>
          <a:lstStyle/>
          <a:p>
            <a:pPr algn="ctr"/>
            <a:r>
              <a:rPr lang="en-US" b="1" dirty="0"/>
              <a:t>MSM</a:t>
            </a:r>
          </a:p>
        </p:txBody>
      </p:sp>
      <p:graphicFrame>
        <p:nvGraphicFramePr>
          <p:cNvPr id="21" name="Chart 20"/>
          <p:cNvGraphicFramePr>
            <a:graphicFrameLocks/>
          </p:cNvGraphicFramePr>
          <p:nvPr>
            <p:extLst>
              <p:ext uri="{D42A27DB-BD31-4B8C-83A1-F6EECF244321}">
                <p14:modId xmlns:p14="http://schemas.microsoft.com/office/powerpoint/2010/main" val="3178751194"/>
              </p:ext>
            </p:extLst>
          </p:nvPr>
        </p:nvGraphicFramePr>
        <p:xfrm>
          <a:off x="495299" y="4876801"/>
          <a:ext cx="4000501" cy="1981199"/>
        </p:xfrm>
        <a:graphic>
          <a:graphicData uri="http://schemas.openxmlformats.org/drawingml/2006/chart">
            <c:chart xmlns:c="http://schemas.openxmlformats.org/drawingml/2006/chart" xmlns:r="http://schemas.openxmlformats.org/officeDocument/2006/relationships" r:id="rId8"/>
          </a:graphicData>
        </a:graphic>
      </p:graphicFrame>
      <p:sp>
        <p:nvSpPr>
          <p:cNvPr id="22" name="TextBox 21"/>
          <p:cNvSpPr txBox="1"/>
          <p:nvPr/>
        </p:nvSpPr>
        <p:spPr>
          <a:xfrm>
            <a:off x="1676400" y="4724400"/>
            <a:ext cx="1533525" cy="369332"/>
          </a:xfrm>
          <a:prstGeom prst="rect">
            <a:avLst/>
          </a:prstGeom>
          <a:noFill/>
        </p:spPr>
        <p:txBody>
          <a:bodyPr wrap="square" rtlCol="0">
            <a:spAutoFit/>
          </a:bodyPr>
          <a:lstStyle/>
          <a:p>
            <a:pPr algn="ctr"/>
            <a:r>
              <a:rPr lang="en-US" b="1" dirty="0"/>
              <a:t>TG</a:t>
            </a:r>
          </a:p>
        </p:txBody>
      </p:sp>
      <p:sp>
        <p:nvSpPr>
          <p:cNvPr id="24" name="TextBox 23"/>
          <p:cNvSpPr txBox="1"/>
          <p:nvPr/>
        </p:nvSpPr>
        <p:spPr>
          <a:xfrm>
            <a:off x="5943600" y="4688590"/>
            <a:ext cx="1533525" cy="369332"/>
          </a:xfrm>
          <a:prstGeom prst="rect">
            <a:avLst/>
          </a:prstGeom>
          <a:noFill/>
        </p:spPr>
        <p:txBody>
          <a:bodyPr wrap="square" rtlCol="0">
            <a:spAutoFit/>
          </a:bodyPr>
          <a:lstStyle/>
          <a:p>
            <a:pPr algn="ctr"/>
            <a:r>
              <a:rPr lang="en-US" b="1" dirty="0"/>
              <a:t>PWID</a:t>
            </a:r>
          </a:p>
        </p:txBody>
      </p:sp>
    </p:spTree>
    <p:extLst>
      <p:ext uri="{BB962C8B-B14F-4D97-AF65-F5344CB8AC3E}">
        <p14:creationId xmlns:p14="http://schemas.microsoft.com/office/powerpoint/2010/main" val="3311819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1201</TotalTime>
  <Words>1554</Words>
  <Application>Microsoft Office PowerPoint</Application>
  <PresentationFormat>On-screen Show (4:3)</PresentationFormat>
  <Paragraphs>199</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ＭＳ Ｐゴシック</vt:lpstr>
      <vt:lpstr>ＭＳ Ｐゴシック</vt:lpstr>
      <vt:lpstr>Arial</vt:lpstr>
      <vt:lpstr>Calibri</vt:lpstr>
      <vt:lpstr>Wingdings</vt:lpstr>
      <vt:lpstr>Office Theme</vt:lpstr>
      <vt:lpstr>Indonesia's epidemic situation: HIV is not yet over - we need to intensify our efforts to reach most at risk key population</vt:lpstr>
      <vt:lpstr>OUTLINE</vt:lpstr>
      <vt:lpstr>  Epidemic Situation</vt:lpstr>
      <vt:lpstr>Drivers of HIV epidemic in Indonesia</vt:lpstr>
      <vt:lpstr>Estimated PLHIV in Indonesia by Province</vt:lpstr>
      <vt:lpstr>Epidemic in Numbers</vt:lpstr>
      <vt:lpstr>  Programme Achievement</vt:lpstr>
      <vt:lpstr>Number of people tested for HIV, diagnosed and on ART 2012 vs 2017</vt:lpstr>
      <vt:lpstr>Case Finding among Key Population, 2015-2017</vt:lpstr>
      <vt:lpstr>  Priority Districts and Strategy</vt:lpstr>
      <vt:lpstr>District-based Intervention Plan</vt:lpstr>
      <vt:lpstr>Fast Track target – PLHIV on ART</vt:lpstr>
      <vt:lpstr>Fast Track strategy Suluh-Temukan-Obati-Pertahankan (STOP) Educate-Test-Treat-Retain</vt:lpstr>
      <vt:lpstr>  Challenges and the Way Forward</vt:lpstr>
      <vt:lpstr>PowerPoint Presentation</vt:lpstr>
      <vt:lpstr>PowerPoint Presentation</vt:lpstr>
      <vt:lpstr>THANK YOU</vt:lpstr>
    </vt:vector>
  </TitlesOfParts>
  <Company>UNAIDS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Indonesia's epidemic situation: HIV is not yet over - we need to intensify our efforts to reach most at risk key population</dc:title>
  <dc:creator>UNAIDS</dc:creator>
  <cp:lastModifiedBy>UNAIDS Indonesia</cp:lastModifiedBy>
  <cp:revision>113</cp:revision>
  <dcterms:created xsi:type="dcterms:W3CDTF">2018-07-11T04:15:55Z</dcterms:created>
  <dcterms:modified xsi:type="dcterms:W3CDTF">2018-07-17T05:00:55Z</dcterms:modified>
</cp:coreProperties>
</file>